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handoutMasterIdLst>
    <p:handoutMasterId r:id="rId15"/>
  </p:handoutMasterIdLst>
  <p:sldIdLst>
    <p:sldId id="270" r:id="rId2"/>
    <p:sldId id="271" r:id="rId3"/>
    <p:sldId id="274" r:id="rId4"/>
    <p:sldId id="280" r:id="rId5"/>
    <p:sldId id="292" r:id="rId6"/>
    <p:sldId id="284" r:id="rId7"/>
    <p:sldId id="257" r:id="rId8"/>
    <p:sldId id="276" r:id="rId9"/>
    <p:sldId id="277" r:id="rId10"/>
    <p:sldId id="285" r:id="rId11"/>
    <p:sldId id="286" r:id="rId12"/>
    <p:sldId id="272" r:id="rId13"/>
  </p:sldIdLst>
  <p:sldSz cx="18288000" cy="10288588"/>
  <p:notesSz cx="9872663"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p15:clr>
            <a:srgbClr val="A4A3A4"/>
          </p15:clr>
        </p15:guide>
        <p15:guide id="2" pos="57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Яловенко Ярослав Александрович" initials="ЯЯА"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ABF"/>
    <a:srgbClr val="FD5D68"/>
    <a:srgbClr val="FFC5C5"/>
    <a:srgbClr val="BBBDBF"/>
    <a:srgbClr val="F60023"/>
    <a:srgbClr val="18A5BF"/>
    <a:srgbClr val="232026"/>
    <a:srgbClr val="005260"/>
    <a:srgbClr val="4FB0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082"/>
    <p:restoredTop sz="94674"/>
  </p:normalViewPr>
  <p:slideViewPr>
    <p:cSldViewPr snapToGrid="0" snapToObjects="1">
      <p:cViewPr varScale="1">
        <p:scale>
          <a:sx n="58" d="100"/>
          <a:sy n="58" d="100"/>
        </p:scale>
        <p:origin x="138" y="732"/>
      </p:cViewPr>
      <p:guideLst>
        <p:guide orient="horz" pos="3240"/>
        <p:guide pos="57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4278155" cy="339884"/>
          </a:xfrm>
          <a:prstGeom prst="rect">
            <a:avLst/>
          </a:prstGeom>
        </p:spPr>
        <p:txBody>
          <a:bodyPr vert="horz" lIns="91815" tIns="45907" rIns="91815" bIns="45907" rtlCol="0"/>
          <a:lstStyle>
            <a:lvl1pPr algn="l">
              <a:defRPr sz="1200"/>
            </a:lvl1pPr>
          </a:lstStyle>
          <a:p>
            <a:endParaRPr lang="ru-RU"/>
          </a:p>
        </p:txBody>
      </p:sp>
      <p:sp>
        <p:nvSpPr>
          <p:cNvPr id="3" name="Дата 2"/>
          <p:cNvSpPr>
            <a:spLocks noGrp="1"/>
          </p:cNvSpPr>
          <p:nvPr>
            <p:ph type="dt" sz="quarter" idx="1"/>
          </p:nvPr>
        </p:nvSpPr>
        <p:spPr>
          <a:xfrm>
            <a:off x="5592224" y="0"/>
            <a:ext cx="4278155" cy="339884"/>
          </a:xfrm>
          <a:prstGeom prst="rect">
            <a:avLst/>
          </a:prstGeom>
        </p:spPr>
        <p:txBody>
          <a:bodyPr vert="horz" lIns="91815" tIns="45907" rIns="91815" bIns="45907" rtlCol="0"/>
          <a:lstStyle>
            <a:lvl1pPr algn="r">
              <a:defRPr sz="1200"/>
            </a:lvl1pPr>
          </a:lstStyle>
          <a:p>
            <a:fld id="{465C2362-399C-4B01-AA1A-F6F03CF435B8}" type="datetimeFigureOut">
              <a:rPr lang="ru-RU" smtClean="0"/>
              <a:t>10.06.2019</a:t>
            </a:fld>
            <a:endParaRPr lang="ru-RU"/>
          </a:p>
        </p:txBody>
      </p:sp>
      <p:sp>
        <p:nvSpPr>
          <p:cNvPr id="4" name="Нижний колонтитул 3"/>
          <p:cNvSpPr>
            <a:spLocks noGrp="1"/>
          </p:cNvSpPr>
          <p:nvPr>
            <p:ph type="ftr" sz="quarter" idx="2"/>
          </p:nvPr>
        </p:nvSpPr>
        <p:spPr>
          <a:xfrm>
            <a:off x="1" y="6456611"/>
            <a:ext cx="4278155" cy="339884"/>
          </a:xfrm>
          <a:prstGeom prst="rect">
            <a:avLst/>
          </a:prstGeom>
        </p:spPr>
        <p:txBody>
          <a:bodyPr vert="horz" lIns="91815" tIns="45907" rIns="91815" bIns="45907" rtlCol="0" anchor="b"/>
          <a:lstStyle>
            <a:lvl1pPr algn="l">
              <a:defRPr sz="1200"/>
            </a:lvl1pPr>
          </a:lstStyle>
          <a:p>
            <a:endParaRPr lang="ru-RU"/>
          </a:p>
        </p:txBody>
      </p:sp>
      <p:sp>
        <p:nvSpPr>
          <p:cNvPr id="5" name="Номер слайда 4"/>
          <p:cNvSpPr>
            <a:spLocks noGrp="1"/>
          </p:cNvSpPr>
          <p:nvPr>
            <p:ph type="sldNum" sz="quarter" idx="3"/>
          </p:nvPr>
        </p:nvSpPr>
        <p:spPr>
          <a:xfrm>
            <a:off x="5592224" y="6456611"/>
            <a:ext cx="4278155" cy="339884"/>
          </a:xfrm>
          <a:prstGeom prst="rect">
            <a:avLst/>
          </a:prstGeom>
        </p:spPr>
        <p:txBody>
          <a:bodyPr vert="horz" lIns="91815" tIns="45907" rIns="91815" bIns="45907" rtlCol="0" anchor="b"/>
          <a:lstStyle>
            <a:lvl1pPr algn="r">
              <a:defRPr sz="1200"/>
            </a:lvl1pPr>
          </a:lstStyle>
          <a:p>
            <a:fld id="{B7749AE8-B0AB-411C-B833-152D19EBBCD6}" type="slidenum">
              <a:rPr lang="ru-RU" smtClean="0"/>
              <a:t>‹#›</a:t>
            </a:fld>
            <a:endParaRPr lang="ru-RU"/>
          </a:p>
        </p:txBody>
      </p:sp>
    </p:spTree>
    <p:extLst>
      <p:ext uri="{BB962C8B-B14F-4D97-AF65-F5344CB8AC3E}">
        <p14:creationId xmlns:p14="http://schemas.microsoft.com/office/powerpoint/2010/main" val="4052590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4278155" cy="341064"/>
          </a:xfrm>
          <a:prstGeom prst="rect">
            <a:avLst/>
          </a:prstGeom>
        </p:spPr>
        <p:txBody>
          <a:bodyPr vert="horz" lIns="91815" tIns="45907" rIns="91815" bIns="45907" rtlCol="0"/>
          <a:lstStyle>
            <a:lvl1pPr algn="l">
              <a:defRPr sz="1200"/>
            </a:lvl1pPr>
          </a:lstStyle>
          <a:p>
            <a:endParaRPr lang="ru-RU"/>
          </a:p>
        </p:txBody>
      </p:sp>
      <p:sp>
        <p:nvSpPr>
          <p:cNvPr id="3" name="Дата 2"/>
          <p:cNvSpPr>
            <a:spLocks noGrp="1"/>
          </p:cNvSpPr>
          <p:nvPr>
            <p:ph type="dt" idx="1"/>
          </p:nvPr>
        </p:nvSpPr>
        <p:spPr>
          <a:xfrm>
            <a:off x="5592224" y="0"/>
            <a:ext cx="4278155" cy="341064"/>
          </a:xfrm>
          <a:prstGeom prst="rect">
            <a:avLst/>
          </a:prstGeom>
        </p:spPr>
        <p:txBody>
          <a:bodyPr vert="horz" lIns="91815" tIns="45907" rIns="91815" bIns="45907" rtlCol="0"/>
          <a:lstStyle>
            <a:lvl1pPr algn="r">
              <a:defRPr sz="1200"/>
            </a:lvl1pPr>
          </a:lstStyle>
          <a:p>
            <a:fld id="{60F04E29-D1FD-DC45-BED6-884E19865B87}" type="datetimeFigureOut">
              <a:rPr lang="ru-RU" smtClean="0"/>
              <a:t>10.06.2019</a:t>
            </a:fld>
            <a:endParaRPr lang="ru-RU"/>
          </a:p>
        </p:txBody>
      </p:sp>
      <p:sp>
        <p:nvSpPr>
          <p:cNvPr id="4" name="Образ слайда 3"/>
          <p:cNvSpPr>
            <a:spLocks noGrp="1" noRot="1" noChangeAspect="1"/>
          </p:cNvSpPr>
          <p:nvPr>
            <p:ph type="sldImg" idx="2"/>
          </p:nvPr>
        </p:nvSpPr>
        <p:spPr>
          <a:xfrm>
            <a:off x="2898775" y="849313"/>
            <a:ext cx="4075113" cy="2293937"/>
          </a:xfrm>
          <a:prstGeom prst="rect">
            <a:avLst/>
          </a:prstGeom>
          <a:noFill/>
          <a:ln w="12700">
            <a:solidFill>
              <a:prstClr val="black"/>
            </a:solidFill>
          </a:ln>
        </p:spPr>
        <p:txBody>
          <a:bodyPr vert="horz" lIns="91815" tIns="45907" rIns="91815" bIns="45907" rtlCol="0" anchor="ctr"/>
          <a:lstStyle/>
          <a:p>
            <a:endParaRPr lang="ru-RU"/>
          </a:p>
        </p:txBody>
      </p:sp>
      <p:sp>
        <p:nvSpPr>
          <p:cNvPr id="5" name="Заметки 4"/>
          <p:cNvSpPr>
            <a:spLocks noGrp="1"/>
          </p:cNvSpPr>
          <p:nvPr>
            <p:ph type="body" sz="quarter" idx="3"/>
          </p:nvPr>
        </p:nvSpPr>
        <p:spPr>
          <a:xfrm>
            <a:off x="987267" y="3271382"/>
            <a:ext cx="7898130" cy="2676585"/>
          </a:xfrm>
          <a:prstGeom prst="rect">
            <a:avLst/>
          </a:prstGeom>
        </p:spPr>
        <p:txBody>
          <a:bodyPr vert="horz" lIns="91815" tIns="45907" rIns="91815" bIns="45907" rtlCol="0"/>
          <a:lstStyle/>
          <a:p>
            <a:r>
              <a:rPr lang="ru-RU"/>
              <a:t>Образец текста
Второй уровень
Третий уровень
Четвертый уровень
Пятый уровень</a:t>
            </a:r>
          </a:p>
        </p:txBody>
      </p:sp>
      <p:sp>
        <p:nvSpPr>
          <p:cNvPr id="6" name="Нижний колонтитул 5"/>
          <p:cNvSpPr>
            <a:spLocks noGrp="1"/>
          </p:cNvSpPr>
          <p:nvPr>
            <p:ph type="ftr" sz="quarter" idx="4"/>
          </p:nvPr>
        </p:nvSpPr>
        <p:spPr>
          <a:xfrm>
            <a:off x="1" y="6456613"/>
            <a:ext cx="4278155" cy="341063"/>
          </a:xfrm>
          <a:prstGeom prst="rect">
            <a:avLst/>
          </a:prstGeom>
        </p:spPr>
        <p:txBody>
          <a:bodyPr vert="horz" lIns="91815" tIns="45907" rIns="91815" bIns="45907" rtlCol="0" anchor="b"/>
          <a:lstStyle>
            <a:lvl1pPr algn="l">
              <a:defRPr sz="1200"/>
            </a:lvl1pPr>
          </a:lstStyle>
          <a:p>
            <a:endParaRPr lang="ru-RU"/>
          </a:p>
        </p:txBody>
      </p:sp>
      <p:sp>
        <p:nvSpPr>
          <p:cNvPr id="7" name="Номер слайда 6"/>
          <p:cNvSpPr>
            <a:spLocks noGrp="1"/>
          </p:cNvSpPr>
          <p:nvPr>
            <p:ph type="sldNum" sz="quarter" idx="5"/>
          </p:nvPr>
        </p:nvSpPr>
        <p:spPr>
          <a:xfrm>
            <a:off x="5592224" y="6456613"/>
            <a:ext cx="4278155" cy="341063"/>
          </a:xfrm>
          <a:prstGeom prst="rect">
            <a:avLst/>
          </a:prstGeom>
        </p:spPr>
        <p:txBody>
          <a:bodyPr vert="horz" lIns="91815" tIns="45907" rIns="91815" bIns="45907" rtlCol="0" anchor="b"/>
          <a:lstStyle>
            <a:lvl1pPr algn="r">
              <a:defRPr sz="1200"/>
            </a:lvl1pPr>
          </a:lstStyle>
          <a:p>
            <a:fld id="{6A665BAE-A667-C444-B8D6-09A47248E21A}" type="slidenum">
              <a:rPr lang="ru-RU" smtClean="0"/>
              <a:t>‹#›</a:t>
            </a:fld>
            <a:endParaRPr lang="ru-RU"/>
          </a:p>
        </p:txBody>
      </p:sp>
    </p:spTree>
    <p:extLst>
      <p:ext uri="{BB962C8B-B14F-4D97-AF65-F5344CB8AC3E}">
        <p14:creationId xmlns:p14="http://schemas.microsoft.com/office/powerpoint/2010/main" val="3978336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A665BAE-A667-C444-B8D6-09A47248E21A}" type="slidenum">
              <a:rPr lang="ru-RU" smtClean="0">
                <a:solidFill>
                  <a:prstClr val="black"/>
                </a:solidFill>
              </a:rPr>
              <a:pPr/>
              <a:t>12</a:t>
            </a:fld>
            <a:endParaRPr lang="ru-RU">
              <a:solidFill>
                <a:prstClr val="black"/>
              </a:solidFill>
            </a:endParaRPr>
          </a:p>
        </p:txBody>
      </p:sp>
    </p:spTree>
    <p:extLst>
      <p:ext uri="{BB962C8B-B14F-4D97-AF65-F5344CB8AC3E}">
        <p14:creationId xmlns:p14="http://schemas.microsoft.com/office/powerpoint/2010/main" val="3275630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804"/>
            <a:ext cx="13716000" cy="3581953"/>
          </a:xfrm>
        </p:spPr>
        <p:txBody>
          <a:bodyPr anchor="b"/>
          <a:lstStyle>
            <a:lvl1pPr algn="ctr">
              <a:defRPr sz="9000"/>
            </a:lvl1pPr>
          </a:lstStyle>
          <a:p>
            <a:r>
              <a:rPr lang="ru-RU"/>
              <a:t>Образец заголовка</a:t>
            </a:r>
            <a:endParaRPr lang="en-US" dirty="0"/>
          </a:p>
        </p:txBody>
      </p:sp>
      <p:sp>
        <p:nvSpPr>
          <p:cNvPr id="3" name="Subtitle 2"/>
          <p:cNvSpPr>
            <a:spLocks noGrp="1"/>
          </p:cNvSpPr>
          <p:nvPr>
            <p:ph type="subTitle" idx="1"/>
          </p:nvPr>
        </p:nvSpPr>
        <p:spPr>
          <a:xfrm>
            <a:off x="2286000" y="5403891"/>
            <a:ext cx="13716000" cy="2484026"/>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D2B22F34-1BB7-1F4C-9401-305BBA0C198D}" type="datetimeFigureOut">
              <a:rPr lang="ru-RU" smtClean="0"/>
              <a:t>10.06.2019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516A20-8542-3B42-8CD6-F845DADE29CA}" type="slidenum">
              <a:rPr lang="ru-RU" smtClean="0"/>
              <a:t>‹#›</a:t>
            </a:fld>
            <a:endParaRPr lang="ru-RU"/>
          </a:p>
        </p:txBody>
      </p:sp>
    </p:spTree>
    <p:extLst>
      <p:ext uri="{BB962C8B-B14F-4D97-AF65-F5344CB8AC3E}">
        <p14:creationId xmlns:p14="http://schemas.microsoft.com/office/powerpoint/2010/main" val="23575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D2B22F34-1BB7-1F4C-9401-305BBA0C198D}" type="datetimeFigureOut">
              <a:rPr lang="ru-RU" smtClean="0"/>
              <a:t>10.06.2019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516A20-8542-3B42-8CD6-F845DADE29CA}" type="slidenum">
              <a:rPr lang="ru-RU" smtClean="0"/>
              <a:t>‹#›</a:t>
            </a:fld>
            <a:endParaRPr lang="ru-RU"/>
          </a:p>
        </p:txBody>
      </p:sp>
    </p:spTree>
    <p:extLst>
      <p:ext uri="{BB962C8B-B14F-4D97-AF65-F5344CB8AC3E}">
        <p14:creationId xmlns:p14="http://schemas.microsoft.com/office/powerpoint/2010/main" val="3320040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772"/>
            <a:ext cx="3943350" cy="8719103"/>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57300" y="547772"/>
            <a:ext cx="11601450" cy="8719103"/>
          </a:xfrm>
        </p:spPr>
        <p:txBody>
          <a:bodyPr vert="eaVert"/>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D2B22F34-1BB7-1F4C-9401-305BBA0C198D}" type="datetimeFigureOut">
              <a:rPr lang="ru-RU" smtClean="0"/>
              <a:t>10.06.2019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516A20-8542-3B42-8CD6-F845DADE29CA}" type="slidenum">
              <a:rPr lang="ru-RU" smtClean="0"/>
              <a:t>‹#›</a:t>
            </a:fld>
            <a:endParaRPr lang="ru-RU"/>
          </a:p>
        </p:txBody>
      </p:sp>
    </p:spTree>
    <p:extLst>
      <p:ext uri="{BB962C8B-B14F-4D97-AF65-F5344CB8AC3E}">
        <p14:creationId xmlns:p14="http://schemas.microsoft.com/office/powerpoint/2010/main" val="2106226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D2B22F34-1BB7-1F4C-9401-305BBA0C198D}" type="datetimeFigureOut">
              <a:rPr lang="ru-RU" smtClean="0"/>
              <a:t>10.06.2019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516A20-8542-3B42-8CD6-F845DADE29CA}" type="slidenum">
              <a:rPr lang="ru-RU" smtClean="0"/>
              <a:t>‹#›</a:t>
            </a:fld>
            <a:endParaRPr lang="ru-RU"/>
          </a:p>
        </p:txBody>
      </p:sp>
    </p:spTree>
    <p:extLst>
      <p:ext uri="{BB962C8B-B14F-4D97-AF65-F5344CB8AC3E}">
        <p14:creationId xmlns:p14="http://schemas.microsoft.com/office/powerpoint/2010/main" val="2800956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5004"/>
            <a:ext cx="15773400" cy="4279766"/>
          </a:xfrm>
        </p:spPr>
        <p:txBody>
          <a:bodyPr anchor="b"/>
          <a:lstStyle>
            <a:lvl1pPr>
              <a:defRPr sz="9000"/>
            </a:lvl1pPr>
          </a:lstStyle>
          <a:p>
            <a:r>
              <a:rPr lang="ru-RU"/>
              <a:t>Образец заголовка</a:t>
            </a:r>
            <a:endParaRPr lang="en-US" dirty="0"/>
          </a:p>
        </p:txBody>
      </p:sp>
      <p:sp>
        <p:nvSpPr>
          <p:cNvPr id="3" name="Text Placeholder 2"/>
          <p:cNvSpPr>
            <a:spLocks noGrp="1"/>
          </p:cNvSpPr>
          <p:nvPr>
            <p:ph type="body" idx="1"/>
          </p:nvPr>
        </p:nvSpPr>
        <p:spPr>
          <a:xfrm>
            <a:off x="1247775" y="6885258"/>
            <a:ext cx="15773400" cy="2250628"/>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D2B22F34-1BB7-1F4C-9401-305BBA0C198D}" type="datetimeFigureOut">
              <a:rPr lang="ru-RU" smtClean="0"/>
              <a:t>10.06.2019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516A20-8542-3B42-8CD6-F845DADE29CA}" type="slidenum">
              <a:rPr lang="ru-RU" smtClean="0"/>
              <a:t>‹#›</a:t>
            </a:fld>
            <a:endParaRPr lang="ru-RU"/>
          </a:p>
        </p:txBody>
      </p:sp>
    </p:spTree>
    <p:extLst>
      <p:ext uri="{BB962C8B-B14F-4D97-AF65-F5344CB8AC3E}">
        <p14:creationId xmlns:p14="http://schemas.microsoft.com/office/powerpoint/2010/main" val="1837587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57300" y="2738860"/>
            <a:ext cx="7772400" cy="6528015"/>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4" name="Content Placeholder 3"/>
          <p:cNvSpPr>
            <a:spLocks noGrp="1"/>
          </p:cNvSpPr>
          <p:nvPr>
            <p:ph sz="half" idx="2"/>
          </p:nvPr>
        </p:nvSpPr>
        <p:spPr>
          <a:xfrm>
            <a:off x="9258300" y="2738860"/>
            <a:ext cx="7772400" cy="6528015"/>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D2B22F34-1BB7-1F4C-9401-305BBA0C198D}" type="datetimeFigureOut">
              <a:rPr lang="ru-RU" smtClean="0"/>
              <a:t>10.06.2019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516A20-8542-3B42-8CD6-F845DADE29CA}" type="slidenum">
              <a:rPr lang="ru-RU" smtClean="0"/>
              <a:t>‹#›</a:t>
            </a:fld>
            <a:endParaRPr lang="ru-RU"/>
          </a:p>
        </p:txBody>
      </p:sp>
    </p:spTree>
    <p:extLst>
      <p:ext uri="{BB962C8B-B14F-4D97-AF65-F5344CB8AC3E}">
        <p14:creationId xmlns:p14="http://schemas.microsoft.com/office/powerpoint/2010/main" val="3576326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773"/>
            <a:ext cx="15773400" cy="1988651"/>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259683" y="2522134"/>
            <a:ext cx="7736681" cy="1236059"/>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ru-RU"/>
              <a:t>Образец текста
Второй уровень
Третий уровень
Четвертый уровень
Пятый уровень</a:t>
            </a:r>
            <a:endParaRPr lang="en-US" dirty="0"/>
          </a:p>
        </p:txBody>
      </p:sp>
      <p:sp>
        <p:nvSpPr>
          <p:cNvPr id="4" name="Content Placeholder 3"/>
          <p:cNvSpPr>
            <a:spLocks noGrp="1"/>
          </p:cNvSpPr>
          <p:nvPr>
            <p:ph sz="half" idx="2"/>
          </p:nvPr>
        </p:nvSpPr>
        <p:spPr>
          <a:xfrm>
            <a:off x="1259683" y="3758193"/>
            <a:ext cx="7736681" cy="5527735"/>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5" name="Text Placeholder 4"/>
          <p:cNvSpPr>
            <a:spLocks noGrp="1"/>
          </p:cNvSpPr>
          <p:nvPr>
            <p:ph type="body" sz="quarter" idx="3"/>
          </p:nvPr>
        </p:nvSpPr>
        <p:spPr>
          <a:xfrm>
            <a:off x="9258300" y="2522134"/>
            <a:ext cx="7774782" cy="1236059"/>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ru-RU"/>
              <a:t>Образец текста
Второй уровень
Третий уровень
Четвертый уровень
Пятый уровень</a:t>
            </a:r>
            <a:endParaRPr lang="en-US" dirty="0"/>
          </a:p>
        </p:txBody>
      </p:sp>
      <p:sp>
        <p:nvSpPr>
          <p:cNvPr id="6" name="Content Placeholder 5"/>
          <p:cNvSpPr>
            <a:spLocks noGrp="1"/>
          </p:cNvSpPr>
          <p:nvPr>
            <p:ph sz="quarter" idx="4"/>
          </p:nvPr>
        </p:nvSpPr>
        <p:spPr>
          <a:xfrm>
            <a:off x="9258300" y="3758193"/>
            <a:ext cx="7774782" cy="5527735"/>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7" name="Date Placeholder 6"/>
          <p:cNvSpPr>
            <a:spLocks noGrp="1"/>
          </p:cNvSpPr>
          <p:nvPr>
            <p:ph type="dt" sz="half" idx="10"/>
          </p:nvPr>
        </p:nvSpPr>
        <p:spPr/>
        <p:txBody>
          <a:bodyPr/>
          <a:lstStyle/>
          <a:p>
            <a:fld id="{D2B22F34-1BB7-1F4C-9401-305BBA0C198D}" type="datetimeFigureOut">
              <a:rPr lang="ru-RU" smtClean="0"/>
              <a:t>10.06.2019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9516A20-8542-3B42-8CD6-F845DADE29CA}" type="slidenum">
              <a:rPr lang="ru-RU" smtClean="0"/>
              <a:t>‹#›</a:t>
            </a:fld>
            <a:endParaRPr lang="ru-RU"/>
          </a:p>
        </p:txBody>
      </p:sp>
    </p:spTree>
    <p:extLst>
      <p:ext uri="{BB962C8B-B14F-4D97-AF65-F5344CB8AC3E}">
        <p14:creationId xmlns:p14="http://schemas.microsoft.com/office/powerpoint/2010/main" val="2086096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2B22F34-1BB7-1F4C-9401-305BBA0C198D}" type="datetimeFigureOut">
              <a:rPr lang="ru-RU" smtClean="0"/>
              <a:t>10.06.2019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9516A20-8542-3B42-8CD6-F845DADE29CA}" type="slidenum">
              <a:rPr lang="ru-RU" smtClean="0"/>
              <a:t>‹#›</a:t>
            </a:fld>
            <a:endParaRPr lang="ru-RU"/>
          </a:p>
        </p:txBody>
      </p:sp>
    </p:spTree>
    <p:extLst>
      <p:ext uri="{BB962C8B-B14F-4D97-AF65-F5344CB8AC3E}">
        <p14:creationId xmlns:p14="http://schemas.microsoft.com/office/powerpoint/2010/main" val="3402693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B22F34-1BB7-1F4C-9401-305BBA0C198D}" type="datetimeFigureOut">
              <a:rPr lang="ru-RU" smtClean="0"/>
              <a:t>10.06.2019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9516A20-8542-3B42-8CD6-F845DADE29CA}" type="slidenum">
              <a:rPr lang="ru-RU" smtClean="0"/>
              <a:t>‹#›</a:t>
            </a:fld>
            <a:endParaRPr lang="ru-RU"/>
          </a:p>
        </p:txBody>
      </p:sp>
    </p:spTree>
    <p:extLst>
      <p:ext uri="{BB962C8B-B14F-4D97-AF65-F5344CB8AC3E}">
        <p14:creationId xmlns:p14="http://schemas.microsoft.com/office/powerpoint/2010/main" val="1192062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906"/>
            <a:ext cx="5898356" cy="2400671"/>
          </a:xfrm>
        </p:spPr>
        <p:txBody>
          <a:bodyPr anchor="b"/>
          <a:lstStyle>
            <a:lvl1pPr>
              <a:defRPr sz="4800"/>
            </a:lvl1pPr>
          </a:lstStyle>
          <a:p>
            <a:r>
              <a:rPr lang="ru-RU"/>
              <a:t>Образец заголовка</a:t>
            </a:r>
            <a:endParaRPr lang="en-US" dirty="0"/>
          </a:p>
        </p:txBody>
      </p:sp>
      <p:sp>
        <p:nvSpPr>
          <p:cNvPr id="3" name="Content Placeholder 2"/>
          <p:cNvSpPr>
            <a:spLocks noGrp="1"/>
          </p:cNvSpPr>
          <p:nvPr>
            <p:ph idx="1"/>
          </p:nvPr>
        </p:nvSpPr>
        <p:spPr>
          <a:xfrm>
            <a:off x="7774782" y="1481367"/>
            <a:ext cx="9258300" cy="731156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ru-RU"/>
              <a:t>Образец текста
Второй уровень
Третий уровень
Четвертый уровень
Пятый уровень</a:t>
            </a:r>
            <a:endParaRPr lang="en-US" dirty="0"/>
          </a:p>
        </p:txBody>
      </p:sp>
      <p:sp>
        <p:nvSpPr>
          <p:cNvPr id="4" name="Text Placeholder 3"/>
          <p:cNvSpPr>
            <a:spLocks noGrp="1"/>
          </p:cNvSpPr>
          <p:nvPr>
            <p:ph type="body" sz="half" idx="2"/>
          </p:nvPr>
        </p:nvSpPr>
        <p:spPr>
          <a:xfrm>
            <a:off x="1259683" y="3086576"/>
            <a:ext cx="5898356" cy="5718265"/>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D2B22F34-1BB7-1F4C-9401-305BBA0C198D}" type="datetimeFigureOut">
              <a:rPr lang="ru-RU" smtClean="0"/>
              <a:t>10.06.2019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516A20-8542-3B42-8CD6-F845DADE29CA}" type="slidenum">
              <a:rPr lang="ru-RU" smtClean="0"/>
              <a:t>‹#›</a:t>
            </a:fld>
            <a:endParaRPr lang="ru-RU"/>
          </a:p>
        </p:txBody>
      </p:sp>
    </p:spTree>
    <p:extLst>
      <p:ext uri="{BB962C8B-B14F-4D97-AF65-F5344CB8AC3E}">
        <p14:creationId xmlns:p14="http://schemas.microsoft.com/office/powerpoint/2010/main" val="180008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906"/>
            <a:ext cx="5898356" cy="2400671"/>
          </a:xfrm>
        </p:spPr>
        <p:txBody>
          <a:bodyPr anchor="b"/>
          <a:lstStyle>
            <a:lvl1pPr>
              <a:defRPr sz="48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774782" y="1481367"/>
            <a:ext cx="9258300" cy="7311566"/>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ru-RU"/>
              <a:t>Вставка рисунка</a:t>
            </a:r>
            <a:endParaRPr lang="en-US" dirty="0"/>
          </a:p>
        </p:txBody>
      </p:sp>
      <p:sp>
        <p:nvSpPr>
          <p:cNvPr id="4" name="Text Placeholder 3"/>
          <p:cNvSpPr>
            <a:spLocks noGrp="1"/>
          </p:cNvSpPr>
          <p:nvPr>
            <p:ph type="body" sz="half" idx="2"/>
          </p:nvPr>
        </p:nvSpPr>
        <p:spPr>
          <a:xfrm>
            <a:off x="1259683" y="3086576"/>
            <a:ext cx="5898356" cy="5718265"/>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D2B22F34-1BB7-1F4C-9401-305BBA0C198D}" type="datetimeFigureOut">
              <a:rPr lang="ru-RU" smtClean="0"/>
              <a:t>10.06.2019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516A20-8542-3B42-8CD6-F845DADE29CA}" type="slidenum">
              <a:rPr lang="ru-RU" smtClean="0"/>
              <a:t>‹#›</a:t>
            </a:fld>
            <a:endParaRPr lang="ru-RU"/>
          </a:p>
        </p:txBody>
      </p:sp>
    </p:spTree>
    <p:extLst>
      <p:ext uri="{BB962C8B-B14F-4D97-AF65-F5344CB8AC3E}">
        <p14:creationId xmlns:p14="http://schemas.microsoft.com/office/powerpoint/2010/main" val="1471105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773"/>
            <a:ext cx="15773400" cy="1988651"/>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57300" y="2738860"/>
            <a:ext cx="15773400" cy="6528015"/>
          </a:xfrm>
          <a:prstGeom prst="rect">
            <a:avLst/>
          </a:prstGeom>
        </p:spPr>
        <p:txBody>
          <a:bodyPr vert="horz" lIns="91440" tIns="45720" rIns="91440" bIns="45720" rtlCol="0">
            <a:normAutofit/>
          </a:body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2"/>
          </p:nvPr>
        </p:nvSpPr>
        <p:spPr>
          <a:xfrm>
            <a:off x="1257300" y="9535998"/>
            <a:ext cx="4114800" cy="547772"/>
          </a:xfrm>
          <a:prstGeom prst="rect">
            <a:avLst/>
          </a:prstGeom>
        </p:spPr>
        <p:txBody>
          <a:bodyPr vert="horz" lIns="91440" tIns="45720" rIns="91440" bIns="45720" rtlCol="0" anchor="ctr"/>
          <a:lstStyle>
            <a:lvl1pPr algn="l">
              <a:defRPr sz="1800">
                <a:solidFill>
                  <a:schemeClr val="tx1">
                    <a:tint val="75000"/>
                  </a:schemeClr>
                </a:solidFill>
              </a:defRPr>
            </a:lvl1pPr>
          </a:lstStyle>
          <a:p>
            <a:fld id="{D2B22F34-1BB7-1F4C-9401-305BBA0C198D}" type="datetimeFigureOut">
              <a:rPr lang="ru-RU" smtClean="0"/>
              <a:t>10.06.2019</a:t>
            </a:fld>
            <a:endParaRPr lang="ru-RU"/>
          </a:p>
        </p:txBody>
      </p:sp>
      <p:sp>
        <p:nvSpPr>
          <p:cNvPr id="5" name="Footer Placeholder 4"/>
          <p:cNvSpPr>
            <a:spLocks noGrp="1"/>
          </p:cNvSpPr>
          <p:nvPr>
            <p:ph type="ftr" sz="quarter" idx="3"/>
          </p:nvPr>
        </p:nvSpPr>
        <p:spPr>
          <a:xfrm>
            <a:off x="6057900" y="9535998"/>
            <a:ext cx="6172200" cy="547772"/>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2915900" y="9535998"/>
            <a:ext cx="4114800" cy="547772"/>
          </a:xfrm>
          <a:prstGeom prst="rect">
            <a:avLst/>
          </a:prstGeom>
        </p:spPr>
        <p:txBody>
          <a:bodyPr vert="horz" lIns="91440" tIns="45720" rIns="91440" bIns="45720" rtlCol="0" anchor="ctr"/>
          <a:lstStyle>
            <a:lvl1pPr algn="r">
              <a:defRPr sz="1800">
                <a:solidFill>
                  <a:schemeClr val="tx1">
                    <a:tint val="75000"/>
                  </a:schemeClr>
                </a:solidFill>
              </a:defRPr>
            </a:lvl1pPr>
          </a:lstStyle>
          <a:p>
            <a:fld id="{29516A20-8542-3B42-8CD6-F845DADE29CA}" type="slidenum">
              <a:rPr lang="ru-RU" smtClean="0"/>
              <a:t>‹#›</a:t>
            </a:fld>
            <a:endParaRPr lang="ru-RU"/>
          </a:p>
        </p:txBody>
      </p:sp>
    </p:spTree>
    <p:extLst>
      <p:ext uri="{BB962C8B-B14F-4D97-AF65-F5344CB8AC3E}">
        <p14:creationId xmlns:p14="http://schemas.microsoft.com/office/powerpoint/2010/main" val="2448727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70F4FEF-F44F-474A-808F-BDF2024E887B}"/>
              </a:ext>
            </a:extLst>
          </p:cNvPr>
          <p:cNvPicPr>
            <a:picLocks noChangeAspect="1"/>
          </p:cNvPicPr>
          <p:nvPr/>
        </p:nvPicPr>
        <p:blipFill>
          <a:blip r:embed="rId2"/>
          <a:stretch>
            <a:fillRect/>
          </a:stretch>
        </p:blipFill>
        <p:spPr>
          <a:xfrm>
            <a:off x="-1" y="1"/>
            <a:ext cx="18290823" cy="10288587"/>
          </a:xfrm>
          <a:prstGeom prst="rect">
            <a:avLst/>
          </a:prstGeom>
        </p:spPr>
      </p:pic>
      <p:sp>
        <p:nvSpPr>
          <p:cNvPr id="5" name="Прямоугольник 4">
            <a:extLst>
              <a:ext uri="{FF2B5EF4-FFF2-40B4-BE49-F238E27FC236}">
                <a16:creationId xmlns:a16="http://schemas.microsoft.com/office/drawing/2014/main" id="{8FE4F5C3-0D58-E64E-B8CB-E60A06B1108F}"/>
              </a:ext>
            </a:extLst>
          </p:cNvPr>
          <p:cNvSpPr>
            <a:spLocks noChangeArrowheads="1"/>
          </p:cNvSpPr>
          <p:nvPr/>
        </p:nvSpPr>
        <p:spPr bwMode="auto">
          <a:xfrm>
            <a:off x="2943224" y="5144294"/>
            <a:ext cx="15344775" cy="3590727"/>
          </a:xfrm>
          <a:prstGeom prst="rect">
            <a:avLst/>
          </a:prstGeom>
          <a:noFill/>
          <a:ln w="9525">
            <a:noFill/>
            <a:miter lim="800000"/>
            <a:headEnd/>
            <a:tailEnd/>
          </a:ln>
        </p:spPr>
        <p:txBody>
          <a:bodyPr wrap="square" lIns="0" tIns="0" rIns="0" bIns="0">
            <a:spAutoFit/>
          </a:bodyPr>
          <a:lstStyle/>
          <a:p>
            <a:pPr algn="ctr">
              <a:lnSpc>
                <a:spcPts val="4000"/>
              </a:lnSpc>
            </a:pPr>
            <a:r>
              <a:rPr lang="en-US" sz="4400" b="1" dirty="0" smtClean="0">
                <a:solidFill>
                  <a:srgbClr val="232026"/>
                </a:solidFill>
                <a:cs typeface="Arial" panose="020B0604020202020204" pitchFamily="34" charset="0"/>
              </a:rPr>
              <a:t>WORKING GROUP ACTIVITIES REPORT 201</a:t>
            </a:r>
            <a:r>
              <a:rPr lang="ru-RU" sz="4400" b="1" dirty="0" smtClean="0">
                <a:solidFill>
                  <a:srgbClr val="232026"/>
                </a:solidFill>
                <a:cs typeface="Arial" panose="020B0604020202020204" pitchFamily="34" charset="0"/>
              </a:rPr>
              <a:t>8</a:t>
            </a:r>
            <a:r>
              <a:rPr lang="en-US" sz="4400" b="1" dirty="0" smtClean="0">
                <a:solidFill>
                  <a:srgbClr val="232026"/>
                </a:solidFill>
                <a:cs typeface="Arial" panose="020B0604020202020204" pitchFamily="34" charset="0"/>
              </a:rPr>
              <a:t> </a:t>
            </a:r>
            <a:r>
              <a:rPr lang="en-US" sz="4400" b="1" dirty="0">
                <a:solidFill>
                  <a:srgbClr val="232026"/>
                </a:solidFill>
                <a:cs typeface="Arial" panose="020B0604020202020204" pitchFamily="34" charset="0"/>
              </a:rPr>
              <a:t>– </a:t>
            </a:r>
            <a:r>
              <a:rPr lang="en-US" sz="4400" b="1" dirty="0" smtClean="0">
                <a:solidFill>
                  <a:srgbClr val="232026"/>
                </a:solidFill>
                <a:cs typeface="Arial" panose="020B0604020202020204" pitchFamily="34" charset="0"/>
              </a:rPr>
              <a:t>201</a:t>
            </a:r>
            <a:r>
              <a:rPr lang="ru-RU" sz="4400" b="1" dirty="0" smtClean="0">
                <a:solidFill>
                  <a:srgbClr val="232026"/>
                </a:solidFill>
                <a:cs typeface="Arial" panose="020B0604020202020204" pitchFamily="34" charset="0"/>
              </a:rPr>
              <a:t>9</a:t>
            </a:r>
            <a:endParaRPr lang="ru-RU" sz="4400" b="1" dirty="0">
              <a:solidFill>
                <a:srgbClr val="232026"/>
              </a:solidFill>
              <a:cs typeface="Arial" panose="020B0604020202020204" pitchFamily="34" charset="0"/>
            </a:endParaRPr>
          </a:p>
          <a:p>
            <a:pPr>
              <a:lnSpc>
                <a:spcPts val="4000"/>
              </a:lnSpc>
            </a:pPr>
            <a:endParaRPr lang="ru-RU" sz="3200" b="1" i="0" dirty="0" smtClean="0">
              <a:solidFill>
                <a:srgbClr val="232026"/>
              </a:solidFill>
              <a:cs typeface="Arial" panose="020B0604020202020204" pitchFamily="34" charset="0"/>
            </a:endParaRPr>
          </a:p>
          <a:p>
            <a:pPr>
              <a:lnSpc>
                <a:spcPts val="4000"/>
              </a:lnSpc>
            </a:pPr>
            <a:endParaRPr lang="ru-RU" sz="3200" b="1" dirty="0" smtClean="0">
              <a:solidFill>
                <a:srgbClr val="232026"/>
              </a:solidFill>
              <a:cs typeface="Arial" panose="020B0604020202020204" pitchFamily="34" charset="0"/>
            </a:endParaRPr>
          </a:p>
          <a:p>
            <a:pPr>
              <a:lnSpc>
                <a:spcPts val="4000"/>
              </a:lnSpc>
            </a:pPr>
            <a:endParaRPr lang="ru-RU" sz="3200" b="1" i="0" dirty="0">
              <a:solidFill>
                <a:srgbClr val="232026"/>
              </a:solidFill>
              <a:cs typeface="Arial" panose="020B0604020202020204" pitchFamily="34" charset="0"/>
            </a:endParaRPr>
          </a:p>
          <a:p>
            <a:pPr>
              <a:lnSpc>
                <a:spcPts val="4000"/>
              </a:lnSpc>
            </a:pPr>
            <a:r>
              <a:rPr lang="en-US" sz="3600" b="1" dirty="0">
                <a:solidFill>
                  <a:srgbClr val="232026"/>
                </a:solidFill>
                <a:cs typeface="Arial" panose="020B0604020202020204" pitchFamily="34" charset="0"/>
              </a:rPr>
              <a:t>Dmitry Zaytsev</a:t>
            </a:r>
          </a:p>
          <a:p>
            <a:pPr>
              <a:lnSpc>
                <a:spcPts val="4000"/>
              </a:lnSpc>
            </a:pPr>
            <a:r>
              <a:rPr lang="en-US" sz="3600" b="1" dirty="0">
                <a:solidFill>
                  <a:srgbClr val="232026"/>
                </a:solidFill>
                <a:cs typeface="Arial" panose="020B0604020202020204" pitchFamily="34" charset="0"/>
              </a:rPr>
              <a:t>Accounts Chamber of the Russian Federation</a:t>
            </a:r>
          </a:p>
          <a:p>
            <a:pPr>
              <a:lnSpc>
                <a:spcPts val="4000"/>
              </a:lnSpc>
            </a:pPr>
            <a:endParaRPr lang="ru-RU" sz="3200" b="1" i="0" dirty="0" smtClean="0">
              <a:solidFill>
                <a:srgbClr val="232026"/>
              </a:solidFill>
              <a:cs typeface="Arial" panose="020B0604020202020204" pitchFamily="34" charset="0"/>
            </a:endParaRPr>
          </a:p>
        </p:txBody>
      </p:sp>
      <p:pic>
        <p:nvPicPr>
          <p:cNvPr id="8" name="Рисунок 7">
            <a:extLst>
              <a:ext uri="{FF2B5EF4-FFF2-40B4-BE49-F238E27FC236}">
                <a16:creationId xmlns:a16="http://schemas.microsoft.com/office/drawing/2014/main" id="{7EB91832-7FFA-2846-9EBB-2EBFB920A245}"/>
              </a:ext>
            </a:extLst>
          </p:cNvPr>
          <p:cNvPicPr>
            <a:picLocks noChangeAspect="1"/>
          </p:cNvPicPr>
          <p:nvPr/>
        </p:nvPicPr>
        <p:blipFill>
          <a:blip r:embed="rId3"/>
          <a:stretch>
            <a:fillRect/>
          </a:stretch>
        </p:blipFill>
        <p:spPr>
          <a:xfrm>
            <a:off x="15169256" y="7940840"/>
            <a:ext cx="2607735" cy="1995029"/>
          </a:xfrm>
          <a:prstGeom prst="rect">
            <a:avLst/>
          </a:prstGeom>
        </p:spPr>
      </p:pic>
      <p:sp>
        <p:nvSpPr>
          <p:cNvPr id="6" name="TextBox 5"/>
          <p:cNvSpPr txBox="1"/>
          <p:nvPr/>
        </p:nvSpPr>
        <p:spPr>
          <a:xfrm>
            <a:off x="885824" y="8640478"/>
            <a:ext cx="7534275" cy="1569660"/>
          </a:xfrm>
          <a:prstGeom prst="rect">
            <a:avLst/>
          </a:prstGeom>
          <a:noFill/>
        </p:spPr>
        <p:txBody>
          <a:bodyPr wrap="square" rtlCol="0">
            <a:spAutoFit/>
          </a:bodyPr>
          <a:lstStyle/>
          <a:p>
            <a:endParaRPr lang="ru-RU" sz="3200" dirty="0"/>
          </a:p>
          <a:p>
            <a:r>
              <a:rPr lang="en-US" sz="3200" b="1" dirty="0" smtClean="0"/>
              <a:t>Pampanga</a:t>
            </a:r>
            <a:r>
              <a:rPr lang="en-US" sz="3200" b="1" dirty="0"/>
              <a:t>, </a:t>
            </a:r>
            <a:r>
              <a:rPr lang="en-US" sz="3200" b="1" dirty="0" smtClean="0"/>
              <a:t>Philippines </a:t>
            </a:r>
            <a:r>
              <a:rPr lang="en-US" sz="3200" b="1" dirty="0"/>
              <a:t>June </a:t>
            </a:r>
            <a:r>
              <a:rPr lang="en-US" sz="3200" b="1" dirty="0" smtClean="0"/>
              <a:t>12-14, 2019 </a:t>
            </a:r>
            <a:endParaRPr lang="en-US" sz="3200" dirty="0"/>
          </a:p>
          <a:p>
            <a:endParaRPr lang="ru-RU" sz="3200" dirty="0"/>
          </a:p>
        </p:txBody>
      </p:sp>
      <p:sp>
        <p:nvSpPr>
          <p:cNvPr id="2" name="TextBox 1"/>
          <p:cNvSpPr txBox="1"/>
          <p:nvPr/>
        </p:nvSpPr>
        <p:spPr>
          <a:xfrm>
            <a:off x="4079459" y="4191000"/>
            <a:ext cx="13697532" cy="707886"/>
          </a:xfrm>
          <a:prstGeom prst="rect">
            <a:avLst/>
          </a:prstGeom>
          <a:noFill/>
        </p:spPr>
        <p:txBody>
          <a:bodyPr wrap="none" rtlCol="0">
            <a:spAutoFit/>
          </a:bodyPr>
          <a:lstStyle/>
          <a:p>
            <a:r>
              <a:rPr lang="en-US" sz="4000" b="1" dirty="0" smtClean="0">
                <a:solidFill>
                  <a:srgbClr val="232026"/>
                </a:solidFill>
                <a:cs typeface="Arial" panose="020B0604020202020204" pitchFamily="34" charset="0"/>
              </a:rPr>
              <a:t>THE </a:t>
            </a:r>
            <a:r>
              <a:rPr lang="en-US" sz="4000" b="1" dirty="0">
                <a:solidFill>
                  <a:srgbClr val="232026"/>
                </a:solidFill>
                <a:cs typeface="Arial" panose="020B0604020202020204" pitchFamily="34" charset="0"/>
              </a:rPr>
              <a:t>INTOSAI WORKING GROUP ON KEY NATIONAL INDICATORS</a:t>
            </a:r>
            <a:r>
              <a:rPr lang="en-US" sz="4000" dirty="0" smtClean="0"/>
              <a:t> </a:t>
            </a:r>
            <a:endParaRPr lang="ru-RU" sz="4000" dirty="0"/>
          </a:p>
        </p:txBody>
      </p:sp>
    </p:spTree>
    <p:extLst>
      <p:ext uri="{BB962C8B-B14F-4D97-AF65-F5344CB8AC3E}">
        <p14:creationId xmlns:p14="http://schemas.microsoft.com/office/powerpoint/2010/main" val="656501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024745">
            <a:off x="1205080" y="1925882"/>
            <a:ext cx="16372489" cy="5478423"/>
          </a:xfrm>
          <a:prstGeom prst="rect">
            <a:avLst/>
          </a:prstGeom>
          <a:noFill/>
        </p:spPr>
        <p:txBody>
          <a:bodyPr wrap="square" rtlCol="0">
            <a:spAutoFit/>
          </a:bodyPr>
          <a:lstStyle/>
          <a:p>
            <a:r>
              <a:rPr lang="en-US" sz="35000" b="1" dirty="0" smtClean="0">
                <a:solidFill>
                  <a:srgbClr val="FEBABF"/>
                </a:solidFill>
                <a:latin typeface="+mj-lt"/>
              </a:rPr>
              <a:t>DRAFT</a:t>
            </a:r>
            <a:endParaRPr lang="ru-RU" sz="35000" b="1" dirty="0">
              <a:solidFill>
                <a:srgbClr val="FEBABF"/>
              </a:solidFill>
              <a:latin typeface="+mj-lt"/>
            </a:endParaRPr>
          </a:p>
        </p:txBody>
      </p:sp>
      <p:sp>
        <p:nvSpPr>
          <p:cNvPr id="17" name="Прямоугольник 16"/>
          <p:cNvSpPr/>
          <p:nvPr/>
        </p:nvSpPr>
        <p:spPr>
          <a:xfrm>
            <a:off x="520626" y="1964062"/>
            <a:ext cx="17239088" cy="7725192"/>
          </a:xfrm>
          <a:prstGeom prst="rect">
            <a:avLst/>
          </a:prstGeom>
        </p:spPr>
        <p:txBody>
          <a:bodyPr wrap="square">
            <a:spAutoFit/>
          </a:bodyPr>
          <a:lstStyle/>
          <a:p>
            <a:pPr fontAlgn="base"/>
            <a:r>
              <a:rPr lang="en-US" sz="3600" b="1" dirty="0">
                <a:solidFill>
                  <a:srgbClr val="FF0000"/>
                </a:solidFill>
              </a:rPr>
              <a:t>Mission</a:t>
            </a:r>
            <a:endParaRPr lang="ru-RU" sz="3600" dirty="0">
              <a:solidFill>
                <a:srgbClr val="FF0000"/>
              </a:solidFill>
            </a:endParaRPr>
          </a:p>
          <a:p>
            <a:pPr fontAlgn="base"/>
            <a:endParaRPr lang="ru-RU" sz="800" dirty="0"/>
          </a:p>
          <a:p>
            <a:pPr algn="just" fontAlgn="base">
              <a:spcAft>
                <a:spcPts val="2400"/>
              </a:spcAft>
              <a:defRPr/>
            </a:pPr>
            <a:r>
              <a:rPr lang="en-US" sz="3600" dirty="0">
                <a:solidFill>
                  <a:schemeClr val="tx1">
                    <a:lumMod val="65000"/>
                    <a:lumOff val="35000"/>
                  </a:schemeClr>
                </a:solidFill>
                <a:cs typeface="Times New Roman" pitchFamily="18" charset="0"/>
              </a:rPr>
              <a:t>Support the coordinated efforts of the INTOSAI community to contribute to national goals and SDG implementation through promoting the elaboration and use of appropriate Key Sustainable Development Indicators (KSDIs) and advancing a strategic approach to SAIs’ activities</a:t>
            </a:r>
          </a:p>
          <a:p>
            <a:pPr algn="just" fontAlgn="base"/>
            <a:endParaRPr lang="ru-RU" sz="800" dirty="0"/>
          </a:p>
          <a:p>
            <a:pPr algn="just" fontAlgn="base"/>
            <a:r>
              <a:rPr lang="en-US" sz="3600" b="1" dirty="0"/>
              <a:t> </a:t>
            </a:r>
            <a:r>
              <a:rPr lang="ru-RU" sz="3600" b="1" dirty="0" smtClean="0">
                <a:solidFill>
                  <a:srgbClr val="FF0000"/>
                </a:solidFill>
              </a:rPr>
              <a:t>Strategic goals</a:t>
            </a:r>
            <a:endParaRPr lang="en-US" sz="3600" b="1" dirty="0" smtClean="0">
              <a:solidFill>
                <a:srgbClr val="FF0000"/>
              </a:solidFill>
            </a:endParaRPr>
          </a:p>
          <a:p>
            <a:pPr algn="just" fontAlgn="base"/>
            <a:endParaRPr lang="ru-RU" sz="800" dirty="0"/>
          </a:p>
          <a:p>
            <a:pPr indent="-571500" algn="just" fontAlgn="base">
              <a:spcAft>
                <a:spcPts val="2400"/>
              </a:spcAft>
              <a:buFont typeface="Wingdings" pitchFamily="2" charset="2"/>
              <a:buChar char="Ø"/>
              <a:defRPr/>
            </a:pPr>
            <a:r>
              <a:rPr lang="en-US" sz="3600" dirty="0">
                <a:solidFill>
                  <a:schemeClr val="tx1">
                    <a:lumMod val="65000"/>
                    <a:lumOff val="35000"/>
                  </a:schemeClr>
                </a:solidFill>
                <a:cs typeface="Times New Roman" pitchFamily="18" charset="0"/>
              </a:rPr>
              <a:t>Support the enhancement of SAIs’ role in assessing the efficiency and effectiveness of government activities through promoting a strategic approach to auditing, the elaboration and application of KSDIs and innovative evaluation tools; </a:t>
            </a:r>
          </a:p>
          <a:p>
            <a:pPr lvl="0" indent="-571500" algn="just" fontAlgn="base">
              <a:spcAft>
                <a:spcPts val="2400"/>
              </a:spcAft>
              <a:buFont typeface="Wingdings" pitchFamily="2" charset="2"/>
              <a:buChar char="Ø"/>
              <a:defRPr/>
            </a:pPr>
            <a:r>
              <a:rPr lang="en-US" sz="3600" dirty="0" smtClean="0">
                <a:solidFill>
                  <a:schemeClr val="tx1">
                    <a:lumMod val="65000"/>
                    <a:lumOff val="35000"/>
                  </a:schemeClr>
                </a:solidFill>
                <a:cs typeface="Times New Roman" pitchFamily="18" charset="0"/>
              </a:rPr>
              <a:t>Support </a:t>
            </a:r>
            <a:r>
              <a:rPr lang="en-US" sz="3600" dirty="0">
                <a:solidFill>
                  <a:schemeClr val="tx1">
                    <a:lumMod val="65000"/>
                    <a:lumOff val="35000"/>
                  </a:schemeClr>
                </a:solidFill>
                <a:cs typeface="Times New Roman" pitchFamily="18" charset="0"/>
              </a:rPr>
              <a:t>the international role of INTOSAI in promoting the positioning of SAIs as strategic partners of governments contributing to the implementation of national goals and SDGs by developing the quality of their insights and recommendations .</a:t>
            </a:r>
            <a:r>
              <a:rPr lang="en-US" sz="3600" dirty="0" smtClean="0">
                <a:solidFill>
                  <a:schemeClr val="tx1">
                    <a:lumMod val="65000"/>
                    <a:lumOff val="35000"/>
                  </a:schemeClr>
                </a:solidFill>
                <a:cs typeface="Times New Roman" pitchFamily="18" charset="0"/>
              </a:rPr>
              <a:t>  </a:t>
            </a:r>
            <a:endParaRPr lang="ru-RU" sz="3600" dirty="0">
              <a:solidFill>
                <a:schemeClr val="tx1">
                  <a:lumMod val="65000"/>
                  <a:lumOff val="35000"/>
                </a:schemeClr>
              </a:solidFill>
              <a:cs typeface="Times New Roman" pitchFamily="18" charset="0"/>
            </a:endParaRPr>
          </a:p>
        </p:txBody>
      </p:sp>
      <p:pic>
        <p:nvPicPr>
          <p:cNvPr id="9" name="Рисунок 8">
            <a:extLst>
              <a:ext uri="{FF2B5EF4-FFF2-40B4-BE49-F238E27FC236}">
                <a16:creationId xmlns:a16="http://schemas.microsoft.com/office/drawing/2014/main" id="{4E3FDB7E-E078-D44D-92E3-9A671D900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54291" y="252853"/>
            <a:ext cx="880272" cy="903127"/>
          </a:xfrm>
          <a:prstGeom prst="rect">
            <a:avLst/>
          </a:prstGeom>
        </p:spPr>
      </p:pic>
      <p:sp>
        <p:nvSpPr>
          <p:cNvPr id="10" name="TextBox 9">
            <a:extLst>
              <a:ext uri="{FF2B5EF4-FFF2-40B4-BE49-F238E27FC236}">
                <a16:creationId xmlns:a16="http://schemas.microsoft.com/office/drawing/2014/main" id="{3018372D-0A58-9A40-AE6C-8E24D24CC548}"/>
              </a:ext>
            </a:extLst>
          </p:cNvPr>
          <p:cNvSpPr txBox="1"/>
          <p:nvPr/>
        </p:nvSpPr>
        <p:spPr>
          <a:xfrm>
            <a:off x="17044098" y="497864"/>
            <a:ext cx="495649" cy="461665"/>
          </a:xfrm>
          <a:prstGeom prst="rect">
            <a:avLst/>
          </a:prstGeom>
          <a:noFill/>
        </p:spPr>
        <p:txBody>
          <a:bodyPr wrap="none" rtlCol="0" anchor="ctr" anchorCtr="0">
            <a:spAutoFit/>
          </a:bodyPr>
          <a:lstStyle/>
          <a:p>
            <a:r>
              <a:rPr lang="en-US" sz="2400" dirty="0" smtClean="0">
                <a:solidFill>
                  <a:schemeClr val="tx1">
                    <a:lumMod val="95000"/>
                    <a:lumOff val="5000"/>
                  </a:schemeClr>
                </a:solidFill>
              </a:rPr>
              <a:t>10</a:t>
            </a:r>
            <a:endParaRPr lang="ru-RU" sz="2400" dirty="0">
              <a:solidFill>
                <a:schemeClr val="tx1">
                  <a:lumMod val="95000"/>
                  <a:lumOff val="5000"/>
                </a:schemeClr>
              </a:solidFill>
            </a:endParaRPr>
          </a:p>
        </p:txBody>
      </p:sp>
      <p:cxnSp>
        <p:nvCxnSpPr>
          <p:cNvPr id="11" name="Прямая соединительная линия 10">
            <a:extLst>
              <a:ext uri="{FF2B5EF4-FFF2-40B4-BE49-F238E27FC236}">
                <a16:creationId xmlns:a16="http://schemas.microsoft.com/office/drawing/2014/main" id="{9D16ECB5-0FC2-8A48-9940-7C7FF1D143CE}"/>
              </a:ext>
            </a:extLst>
          </p:cNvPr>
          <p:cNvCxnSpPr/>
          <p:nvPr/>
        </p:nvCxnSpPr>
        <p:spPr>
          <a:xfrm>
            <a:off x="0" y="1617964"/>
            <a:ext cx="1828034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pic>
        <p:nvPicPr>
          <p:cNvPr id="15" name="Рисунок 14">
            <a:extLst>
              <a:ext uri="{FF2B5EF4-FFF2-40B4-BE49-F238E27FC236}">
                <a16:creationId xmlns:a16="http://schemas.microsoft.com/office/drawing/2014/main" id="{41FAAD02-41AC-D84B-9241-0807FE8F369A}"/>
              </a:ext>
            </a:extLst>
          </p:cNvPr>
          <p:cNvPicPr>
            <a:picLocks noChangeAspect="1"/>
          </p:cNvPicPr>
          <p:nvPr/>
        </p:nvPicPr>
        <p:blipFill>
          <a:blip r:embed="rId3"/>
          <a:stretch>
            <a:fillRect/>
          </a:stretch>
        </p:blipFill>
        <p:spPr>
          <a:xfrm>
            <a:off x="395475" y="85558"/>
            <a:ext cx="1760743" cy="1347044"/>
          </a:xfrm>
          <a:prstGeom prst="rect">
            <a:avLst/>
          </a:prstGeom>
        </p:spPr>
      </p:pic>
      <p:sp>
        <p:nvSpPr>
          <p:cNvPr id="16" name="Прямоугольник 15"/>
          <p:cNvSpPr/>
          <p:nvPr/>
        </p:nvSpPr>
        <p:spPr>
          <a:xfrm>
            <a:off x="3157010" y="555787"/>
            <a:ext cx="11966320" cy="646331"/>
          </a:xfrm>
          <a:prstGeom prst="rect">
            <a:avLst/>
          </a:prstGeom>
        </p:spPr>
        <p:txBody>
          <a:bodyPr wrap="square">
            <a:spAutoFit/>
          </a:bodyPr>
          <a:lstStyle/>
          <a:p>
            <a:pPr algn="ctr"/>
            <a:r>
              <a:rPr lang="en-US" sz="3600" b="1" dirty="0"/>
              <a:t>TERMS OF REFERENCE </a:t>
            </a:r>
            <a:r>
              <a:rPr lang="en-US" sz="3600" b="1" dirty="0" smtClean="0"/>
              <a:t>OF THE INTOSAI WG ON KSDI</a:t>
            </a:r>
            <a:endParaRPr lang="en-US" sz="3600" b="1" dirty="0"/>
          </a:p>
        </p:txBody>
      </p:sp>
    </p:spTree>
    <p:extLst>
      <p:ext uri="{BB962C8B-B14F-4D97-AF65-F5344CB8AC3E}">
        <p14:creationId xmlns:p14="http://schemas.microsoft.com/office/powerpoint/2010/main" val="1012792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rot="20024745">
            <a:off x="1205080" y="1925882"/>
            <a:ext cx="16372489" cy="5478423"/>
          </a:xfrm>
          <a:prstGeom prst="rect">
            <a:avLst/>
          </a:prstGeom>
          <a:noFill/>
        </p:spPr>
        <p:txBody>
          <a:bodyPr wrap="square" rtlCol="0">
            <a:spAutoFit/>
          </a:bodyPr>
          <a:lstStyle/>
          <a:p>
            <a:r>
              <a:rPr lang="en-US" sz="35000" b="1" dirty="0" smtClean="0">
                <a:solidFill>
                  <a:srgbClr val="FEBABF"/>
                </a:solidFill>
                <a:latin typeface="+mj-lt"/>
              </a:rPr>
              <a:t>DRAFT</a:t>
            </a:r>
            <a:endParaRPr lang="ru-RU" sz="35000" b="1" dirty="0">
              <a:solidFill>
                <a:srgbClr val="FEBABF"/>
              </a:solidFill>
              <a:latin typeface="+mj-lt"/>
            </a:endParaRPr>
          </a:p>
        </p:txBody>
      </p:sp>
      <p:pic>
        <p:nvPicPr>
          <p:cNvPr id="9" name="Рисунок 8">
            <a:extLst>
              <a:ext uri="{FF2B5EF4-FFF2-40B4-BE49-F238E27FC236}">
                <a16:creationId xmlns:a16="http://schemas.microsoft.com/office/drawing/2014/main" id="{4E3FDB7E-E078-D44D-92E3-9A671D900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54291" y="252853"/>
            <a:ext cx="880272" cy="903127"/>
          </a:xfrm>
          <a:prstGeom prst="rect">
            <a:avLst/>
          </a:prstGeom>
        </p:spPr>
      </p:pic>
      <p:sp>
        <p:nvSpPr>
          <p:cNvPr id="10" name="TextBox 9">
            <a:extLst>
              <a:ext uri="{FF2B5EF4-FFF2-40B4-BE49-F238E27FC236}">
                <a16:creationId xmlns:a16="http://schemas.microsoft.com/office/drawing/2014/main" id="{3018372D-0A58-9A40-AE6C-8E24D24CC548}"/>
              </a:ext>
            </a:extLst>
          </p:cNvPr>
          <p:cNvSpPr txBox="1"/>
          <p:nvPr/>
        </p:nvSpPr>
        <p:spPr>
          <a:xfrm>
            <a:off x="17044098" y="497864"/>
            <a:ext cx="495649" cy="461665"/>
          </a:xfrm>
          <a:prstGeom prst="rect">
            <a:avLst/>
          </a:prstGeom>
          <a:noFill/>
        </p:spPr>
        <p:txBody>
          <a:bodyPr wrap="none" rtlCol="0" anchor="ctr" anchorCtr="0">
            <a:spAutoFit/>
          </a:bodyPr>
          <a:lstStyle/>
          <a:p>
            <a:r>
              <a:rPr lang="en-US" sz="2400" dirty="0" smtClean="0">
                <a:solidFill>
                  <a:schemeClr val="tx1">
                    <a:lumMod val="95000"/>
                    <a:lumOff val="5000"/>
                  </a:schemeClr>
                </a:solidFill>
              </a:rPr>
              <a:t>11</a:t>
            </a:r>
            <a:endParaRPr lang="ru-RU" sz="2400" dirty="0">
              <a:solidFill>
                <a:schemeClr val="tx1">
                  <a:lumMod val="95000"/>
                  <a:lumOff val="5000"/>
                </a:schemeClr>
              </a:solidFill>
            </a:endParaRPr>
          </a:p>
        </p:txBody>
      </p:sp>
      <p:cxnSp>
        <p:nvCxnSpPr>
          <p:cNvPr id="11" name="Прямая соединительная линия 10">
            <a:extLst>
              <a:ext uri="{FF2B5EF4-FFF2-40B4-BE49-F238E27FC236}">
                <a16:creationId xmlns:a16="http://schemas.microsoft.com/office/drawing/2014/main" id="{9D16ECB5-0FC2-8A48-9940-7C7FF1D143CE}"/>
              </a:ext>
            </a:extLst>
          </p:cNvPr>
          <p:cNvCxnSpPr/>
          <p:nvPr/>
        </p:nvCxnSpPr>
        <p:spPr>
          <a:xfrm>
            <a:off x="0" y="1617964"/>
            <a:ext cx="1828034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pic>
        <p:nvPicPr>
          <p:cNvPr id="15" name="Рисунок 14">
            <a:extLst>
              <a:ext uri="{FF2B5EF4-FFF2-40B4-BE49-F238E27FC236}">
                <a16:creationId xmlns:a16="http://schemas.microsoft.com/office/drawing/2014/main" id="{41FAAD02-41AC-D84B-9241-0807FE8F369A}"/>
              </a:ext>
            </a:extLst>
          </p:cNvPr>
          <p:cNvPicPr>
            <a:picLocks noChangeAspect="1"/>
          </p:cNvPicPr>
          <p:nvPr/>
        </p:nvPicPr>
        <p:blipFill>
          <a:blip r:embed="rId3"/>
          <a:stretch>
            <a:fillRect/>
          </a:stretch>
        </p:blipFill>
        <p:spPr>
          <a:xfrm>
            <a:off x="395475" y="85558"/>
            <a:ext cx="1760743" cy="1347044"/>
          </a:xfrm>
          <a:prstGeom prst="rect">
            <a:avLst/>
          </a:prstGeom>
        </p:spPr>
      </p:pic>
      <p:sp>
        <p:nvSpPr>
          <p:cNvPr id="16" name="Прямоугольник 15"/>
          <p:cNvSpPr/>
          <p:nvPr/>
        </p:nvSpPr>
        <p:spPr>
          <a:xfrm>
            <a:off x="3157010" y="555787"/>
            <a:ext cx="11966320" cy="646331"/>
          </a:xfrm>
          <a:prstGeom prst="rect">
            <a:avLst/>
          </a:prstGeom>
        </p:spPr>
        <p:txBody>
          <a:bodyPr wrap="square">
            <a:spAutoFit/>
          </a:bodyPr>
          <a:lstStyle/>
          <a:p>
            <a:pPr algn="ctr"/>
            <a:r>
              <a:rPr lang="en-US" sz="3600" b="1" dirty="0"/>
              <a:t>TERMS OF REFERENCE </a:t>
            </a:r>
            <a:r>
              <a:rPr lang="en-US" sz="3600" b="1" dirty="0" smtClean="0"/>
              <a:t>OF THE INTOSAI WG ON KSDI</a:t>
            </a:r>
            <a:endParaRPr lang="en-US" sz="3600" b="1" dirty="0"/>
          </a:p>
        </p:txBody>
      </p:sp>
      <p:sp>
        <p:nvSpPr>
          <p:cNvPr id="17" name="Прямоугольник 16"/>
          <p:cNvSpPr/>
          <p:nvPr/>
        </p:nvSpPr>
        <p:spPr>
          <a:xfrm>
            <a:off x="520626" y="2287912"/>
            <a:ext cx="17239088" cy="6678751"/>
          </a:xfrm>
          <a:prstGeom prst="rect">
            <a:avLst/>
          </a:prstGeom>
        </p:spPr>
        <p:txBody>
          <a:bodyPr wrap="square">
            <a:spAutoFit/>
          </a:bodyPr>
          <a:lstStyle/>
          <a:p>
            <a:pPr algn="just" fontAlgn="base">
              <a:spcAft>
                <a:spcPts val="2400"/>
              </a:spcAft>
              <a:defRPr/>
            </a:pPr>
            <a:r>
              <a:rPr lang="en-US" sz="3600" b="1" dirty="0">
                <a:solidFill>
                  <a:srgbClr val="FF0000"/>
                </a:solidFill>
                <a:cs typeface="Times New Roman" pitchFamily="18" charset="0"/>
              </a:rPr>
              <a:t>Goal </a:t>
            </a:r>
            <a:r>
              <a:rPr lang="en-US" sz="3600" b="1" dirty="0" smtClean="0">
                <a:solidFill>
                  <a:srgbClr val="FF0000"/>
                </a:solidFill>
                <a:cs typeface="Times New Roman" pitchFamily="18" charset="0"/>
              </a:rPr>
              <a:t>1 </a:t>
            </a:r>
            <a:r>
              <a:rPr lang="en-US" sz="3600" b="1" dirty="0" smtClean="0">
                <a:solidFill>
                  <a:schemeClr val="tx1">
                    <a:lumMod val="65000"/>
                    <a:lumOff val="35000"/>
                  </a:schemeClr>
                </a:solidFill>
                <a:cs typeface="Times New Roman" pitchFamily="18" charset="0"/>
              </a:rPr>
              <a:t>Shaping </a:t>
            </a:r>
            <a:r>
              <a:rPr lang="en-US" sz="3600" b="1" dirty="0">
                <a:solidFill>
                  <a:schemeClr val="tx1">
                    <a:lumMod val="65000"/>
                    <a:lumOff val="35000"/>
                  </a:schemeClr>
                </a:solidFill>
                <a:cs typeface="Times New Roman" pitchFamily="18" charset="0"/>
              </a:rPr>
              <a:t>common approaches and issuing guiding </a:t>
            </a:r>
            <a:r>
              <a:rPr lang="en-US" sz="3600" b="1" dirty="0" smtClean="0">
                <a:solidFill>
                  <a:schemeClr val="tx1">
                    <a:lumMod val="65000"/>
                    <a:lumOff val="35000"/>
                  </a:schemeClr>
                </a:solidFill>
                <a:cs typeface="Times New Roman" pitchFamily="18" charset="0"/>
              </a:rPr>
              <a:t>principles</a:t>
            </a:r>
            <a:r>
              <a:rPr lang="ru-RU" sz="3600" b="1" dirty="0" smtClean="0">
                <a:solidFill>
                  <a:schemeClr val="tx1">
                    <a:lumMod val="65000"/>
                    <a:lumOff val="35000"/>
                  </a:schemeClr>
                </a:solidFill>
                <a:cs typeface="Times New Roman" pitchFamily="18" charset="0"/>
              </a:rPr>
              <a:t> </a:t>
            </a:r>
            <a:r>
              <a:rPr lang="en-US" sz="3600" b="1" dirty="0" smtClean="0">
                <a:solidFill>
                  <a:schemeClr val="tx1">
                    <a:lumMod val="65000"/>
                    <a:lumOff val="35000"/>
                  </a:schemeClr>
                </a:solidFill>
                <a:cs typeface="Times New Roman" pitchFamily="18" charset="0"/>
              </a:rPr>
              <a:t>and tools </a:t>
            </a:r>
            <a:r>
              <a:rPr lang="en-US" sz="3600" b="1" dirty="0">
                <a:solidFill>
                  <a:schemeClr val="tx1">
                    <a:lumMod val="65000"/>
                    <a:lumOff val="35000"/>
                  </a:schemeClr>
                </a:solidFill>
                <a:cs typeface="Times New Roman" pitchFamily="18" charset="0"/>
              </a:rPr>
              <a:t>on </a:t>
            </a:r>
            <a:r>
              <a:rPr lang="en-US" sz="3600" b="1" dirty="0" smtClean="0">
                <a:solidFill>
                  <a:schemeClr val="tx1">
                    <a:lumMod val="65000"/>
                    <a:lumOff val="35000"/>
                  </a:schemeClr>
                </a:solidFill>
                <a:cs typeface="Times New Roman" pitchFamily="18" charset="0"/>
              </a:rPr>
              <a:t>auditing SDG implementation by the use of </a:t>
            </a:r>
            <a:r>
              <a:rPr lang="en-US" sz="3600" b="1" dirty="0">
                <a:solidFill>
                  <a:schemeClr val="tx1">
                    <a:lumMod val="65000"/>
                    <a:lumOff val="35000"/>
                  </a:schemeClr>
                </a:solidFill>
                <a:cs typeface="Times New Roman" pitchFamily="18" charset="0"/>
              </a:rPr>
              <a:t>KSDIs and introducing a forward-looking strategic dimension to SAIs’ activities  </a:t>
            </a:r>
            <a:endParaRPr lang="ru-RU" sz="3600" b="1" dirty="0">
              <a:solidFill>
                <a:schemeClr val="tx1">
                  <a:lumMod val="65000"/>
                  <a:lumOff val="35000"/>
                </a:schemeClr>
              </a:solidFill>
              <a:cs typeface="Times New Roman" pitchFamily="18" charset="0"/>
            </a:endParaRPr>
          </a:p>
          <a:p>
            <a:pPr algn="just" fontAlgn="base"/>
            <a:endParaRPr lang="ru-RU" sz="800" dirty="0"/>
          </a:p>
          <a:p>
            <a:pPr algn="just" fontAlgn="base">
              <a:spcAft>
                <a:spcPts val="2400"/>
              </a:spcAft>
              <a:defRPr/>
            </a:pPr>
            <a:r>
              <a:rPr lang="en-US" sz="3600" b="1" dirty="0"/>
              <a:t> </a:t>
            </a:r>
            <a:r>
              <a:rPr lang="en-US" sz="3600" b="1" dirty="0">
                <a:solidFill>
                  <a:srgbClr val="FF0000"/>
                </a:solidFill>
                <a:cs typeface="Times New Roman" pitchFamily="18" charset="0"/>
              </a:rPr>
              <a:t>Goal </a:t>
            </a:r>
            <a:r>
              <a:rPr lang="en-US" sz="3600" b="1" dirty="0" smtClean="0">
                <a:solidFill>
                  <a:srgbClr val="FF0000"/>
                </a:solidFill>
                <a:cs typeface="Times New Roman" pitchFamily="18" charset="0"/>
              </a:rPr>
              <a:t>2</a:t>
            </a:r>
            <a:r>
              <a:rPr lang="en-US" sz="3600" dirty="0" smtClean="0"/>
              <a:t> </a:t>
            </a:r>
            <a:r>
              <a:rPr lang="en-US" sz="3600" b="1" dirty="0" smtClean="0">
                <a:solidFill>
                  <a:schemeClr val="tx1">
                    <a:lumMod val="65000"/>
                    <a:lumOff val="35000"/>
                  </a:schemeClr>
                </a:solidFill>
                <a:cs typeface="Times New Roman" pitchFamily="18" charset="0"/>
              </a:rPr>
              <a:t>Ensure </a:t>
            </a:r>
            <a:r>
              <a:rPr lang="en-US" sz="3600" b="1" dirty="0">
                <a:solidFill>
                  <a:schemeClr val="tx1">
                    <a:lumMod val="65000"/>
                    <a:lumOff val="35000"/>
                  </a:schemeClr>
                </a:solidFill>
                <a:cs typeface="Times New Roman" pitchFamily="18" charset="0"/>
              </a:rPr>
              <a:t>a mutually beneficial exchange of information and experience between the members of INTOSAI and international organizations developing and </a:t>
            </a:r>
            <a:r>
              <a:rPr lang="en-US" sz="3600" b="1" dirty="0" smtClean="0">
                <a:solidFill>
                  <a:schemeClr val="tx1">
                    <a:lumMod val="65000"/>
                    <a:lumOff val="35000"/>
                  </a:schemeClr>
                </a:solidFill>
                <a:cs typeface="Times New Roman" pitchFamily="18" charset="0"/>
              </a:rPr>
              <a:t>contributing to </a:t>
            </a:r>
            <a:r>
              <a:rPr lang="en-US" sz="3600" b="1">
                <a:solidFill>
                  <a:schemeClr val="tx1">
                    <a:lumMod val="65000"/>
                    <a:lumOff val="35000"/>
                  </a:schemeClr>
                </a:solidFill>
                <a:cs typeface="Times New Roman" pitchFamily="18" charset="0"/>
              </a:rPr>
              <a:t>SDG </a:t>
            </a:r>
            <a:r>
              <a:rPr lang="en-US" sz="3600" b="1" smtClean="0">
                <a:solidFill>
                  <a:schemeClr val="tx1">
                    <a:lumMod val="65000"/>
                    <a:lumOff val="35000"/>
                  </a:schemeClr>
                </a:solidFill>
                <a:cs typeface="Times New Roman" pitchFamily="18" charset="0"/>
              </a:rPr>
              <a:t>implementation</a:t>
            </a:r>
            <a:endParaRPr lang="ru-RU" sz="3600" b="1" dirty="0">
              <a:solidFill>
                <a:schemeClr val="tx1">
                  <a:lumMod val="65000"/>
                  <a:lumOff val="35000"/>
                </a:schemeClr>
              </a:solidFill>
              <a:cs typeface="Times New Roman" pitchFamily="18" charset="0"/>
            </a:endParaRPr>
          </a:p>
          <a:p>
            <a:pPr algn="just" fontAlgn="base">
              <a:spcAft>
                <a:spcPts val="2400"/>
              </a:spcAft>
              <a:defRPr/>
            </a:pPr>
            <a:r>
              <a:rPr lang="ru-RU" sz="3600" b="1" dirty="0">
                <a:solidFill>
                  <a:srgbClr val="FF0000"/>
                </a:solidFill>
                <a:cs typeface="Times New Roman" pitchFamily="18" charset="0"/>
              </a:rPr>
              <a:t>Goal </a:t>
            </a:r>
            <a:r>
              <a:rPr lang="ru-RU" sz="3600" b="1" dirty="0" smtClean="0">
                <a:solidFill>
                  <a:srgbClr val="FF0000"/>
                </a:solidFill>
                <a:cs typeface="Times New Roman" pitchFamily="18" charset="0"/>
              </a:rPr>
              <a:t>3</a:t>
            </a:r>
            <a:r>
              <a:rPr lang="en-US" sz="3600" b="1" dirty="0" smtClean="0">
                <a:solidFill>
                  <a:schemeClr val="tx1">
                    <a:lumMod val="65000"/>
                    <a:lumOff val="35000"/>
                  </a:schemeClr>
                </a:solidFill>
                <a:cs typeface="Times New Roman" pitchFamily="18" charset="0"/>
              </a:rPr>
              <a:t> Encourage </a:t>
            </a:r>
            <a:r>
              <a:rPr lang="en-US" sz="3600" b="1" dirty="0">
                <a:solidFill>
                  <a:schemeClr val="tx1">
                    <a:lumMod val="65000"/>
                    <a:lumOff val="35000"/>
                  </a:schemeClr>
                </a:solidFill>
                <a:cs typeface="Times New Roman" pitchFamily="18" charset="0"/>
              </a:rPr>
              <a:t>pilot projects on the application and monitoring of KSDIs and the assessment of SDG implementation </a:t>
            </a:r>
            <a:r>
              <a:rPr lang="en-US" sz="3600" b="1" dirty="0" smtClean="0">
                <a:solidFill>
                  <a:schemeClr val="tx1">
                    <a:lumMod val="65000"/>
                    <a:lumOff val="35000"/>
                  </a:schemeClr>
                </a:solidFill>
                <a:cs typeface="Times New Roman" pitchFamily="18" charset="0"/>
              </a:rPr>
              <a:t>progress</a:t>
            </a:r>
          </a:p>
          <a:p>
            <a:pPr algn="just" fontAlgn="base">
              <a:spcAft>
                <a:spcPts val="2400"/>
              </a:spcAft>
              <a:defRPr/>
            </a:pPr>
            <a:r>
              <a:rPr lang="en-US" sz="3600" b="1" dirty="0">
                <a:solidFill>
                  <a:srgbClr val="FF0000"/>
                </a:solidFill>
                <a:cs typeface="Times New Roman" pitchFamily="18" charset="0"/>
              </a:rPr>
              <a:t>Goal 4 </a:t>
            </a:r>
            <a:r>
              <a:rPr lang="en-US" sz="3600" b="1" dirty="0" smtClean="0">
                <a:solidFill>
                  <a:schemeClr val="tx1">
                    <a:lumMod val="65000"/>
                    <a:lumOff val="35000"/>
                  </a:schemeClr>
                </a:solidFill>
                <a:cs typeface="Times New Roman" pitchFamily="18" charset="0"/>
              </a:rPr>
              <a:t>Contribute </a:t>
            </a:r>
            <a:r>
              <a:rPr lang="en-US" sz="3600" b="1" dirty="0">
                <a:solidFill>
                  <a:schemeClr val="tx1">
                    <a:lumMod val="65000"/>
                    <a:lumOff val="35000"/>
                  </a:schemeClr>
                </a:solidFill>
                <a:cs typeface="Times New Roman" pitchFamily="18" charset="0"/>
              </a:rPr>
              <a:t>to the implementation of national goals and SDGs through enhancing inter-stakeholder communications </a:t>
            </a:r>
            <a:endParaRPr lang="ru-RU" sz="3600" b="1" dirty="0">
              <a:solidFill>
                <a:schemeClr val="tx1">
                  <a:lumMod val="65000"/>
                  <a:lumOff val="35000"/>
                </a:schemeClr>
              </a:solidFill>
              <a:cs typeface="Times New Roman" pitchFamily="18" charset="0"/>
            </a:endParaRPr>
          </a:p>
        </p:txBody>
      </p:sp>
    </p:spTree>
    <p:extLst>
      <p:ext uri="{BB962C8B-B14F-4D97-AF65-F5344CB8AC3E}">
        <p14:creationId xmlns:p14="http://schemas.microsoft.com/office/powerpoint/2010/main" val="1382382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FA4DD82-6DB7-B441-AA8B-9C5534E2146A}"/>
              </a:ext>
            </a:extLst>
          </p:cNvPr>
          <p:cNvSpPr txBox="1"/>
          <p:nvPr/>
        </p:nvSpPr>
        <p:spPr>
          <a:xfrm>
            <a:off x="6994559" y="4042889"/>
            <a:ext cx="6268403" cy="923330"/>
          </a:xfrm>
          <a:prstGeom prst="rect">
            <a:avLst/>
          </a:prstGeom>
          <a:noFill/>
        </p:spPr>
        <p:txBody>
          <a:bodyPr wrap="square" rtlCol="0">
            <a:spAutoFit/>
          </a:bodyPr>
          <a:lstStyle/>
          <a:p>
            <a:r>
              <a:rPr lang="en-US" sz="5400" b="1" dirty="0" smtClean="0">
                <a:solidFill>
                  <a:srgbClr val="18A5BF"/>
                </a:solidFill>
                <a:cs typeface="Times New Roman" pitchFamily="18" charset="0"/>
              </a:rPr>
              <a:t>THANK YOU</a:t>
            </a:r>
            <a:r>
              <a:rPr lang="ru-RU" sz="5400" b="1" dirty="0" smtClean="0">
                <a:solidFill>
                  <a:srgbClr val="18A5BF"/>
                </a:solidFill>
                <a:cs typeface="Times New Roman" pitchFamily="18" charset="0"/>
              </a:rPr>
              <a:t>!</a:t>
            </a:r>
            <a:endParaRPr lang="ru-RU" sz="5400" b="1" dirty="0">
              <a:solidFill>
                <a:srgbClr val="18A5BF"/>
              </a:solidFill>
              <a:cs typeface="Times New Roman" pitchFamily="18" charset="0"/>
            </a:endParaRPr>
          </a:p>
        </p:txBody>
      </p:sp>
    </p:spTree>
    <p:extLst>
      <p:ext uri="{BB962C8B-B14F-4D97-AF65-F5344CB8AC3E}">
        <p14:creationId xmlns:p14="http://schemas.microsoft.com/office/powerpoint/2010/main" val="3966532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4E3FDB7E-E078-D44D-92E3-9A671D900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57283" y="267922"/>
            <a:ext cx="880272" cy="903127"/>
          </a:xfrm>
          <a:prstGeom prst="rect">
            <a:avLst/>
          </a:prstGeom>
        </p:spPr>
      </p:pic>
      <p:sp>
        <p:nvSpPr>
          <p:cNvPr id="10" name="TextBox 9">
            <a:extLst>
              <a:ext uri="{FF2B5EF4-FFF2-40B4-BE49-F238E27FC236}">
                <a16:creationId xmlns:a16="http://schemas.microsoft.com/office/drawing/2014/main" id="{3018372D-0A58-9A40-AE6C-8E24D24CC548}"/>
              </a:ext>
            </a:extLst>
          </p:cNvPr>
          <p:cNvSpPr txBox="1"/>
          <p:nvPr/>
        </p:nvSpPr>
        <p:spPr>
          <a:xfrm>
            <a:off x="17044098" y="497864"/>
            <a:ext cx="340158" cy="461665"/>
          </a:xfrm>
          <a:prstGeom prst="rect">
            <a:avLst/>
          </a:prstGeom>
          <a:noFill/>
        </p:spPr>
        <p:txBody>
          <a:bodyPr wrap="none" rtlCol="0" anchor="ctr" anchorCtr="0">
            <a:spAutoFit/>
          </a:bodyPr>
          <a:lstStyle/>
          <a:p>
            <a:r>
              <a:rPr lang="en-US" sz="2400" dirty="0">
                <a:solidFill>
                  <a:schemeClr val="tx1">
                    <a:lumMod val="95000"/>
                    <a:lumOff val="5000"/>
                  </a:schemeClr>
                </a:solidFill>
              </a:rPr>
              <a:t>2</a:t>
            </a:r>
            <a:endParaRPr lang="ru-RU" sz="2400" dirty="0">
              <a:solidFill>
                <a:schemeClr val="tx1">
                  <a:lumMod val="95000"/>
                  <a:lumOff val="5000"/>
                </a:schemeClr>
              </a:solidFill>
            </a:endParaRPr>
          </a:p>
        </p:txBody>
      </p:sp>
      <p:cxnSp>
        <p:nvCxnSpPr>
          <p:cNvPr id="11" name="Прямая соединительная линия 10">
            <a:extLst>
              <a:ext uri="{FF2B5EF4-FFF2-40B4-BE49-F238E27FC236}">
                <a16:creationId xmlns:a16="http://schemas.microsoft.com/office/drawing/2014/main" id="{9D16ECB5-0FC2-8A48-9940-7C7FF1D143CE}"/>
              </a:ext>
            </a:extLst>
          </p:cNvPr>
          <p:cNvCxnSpPr/>
          <p:nvPr/>
        </p:nvCxnSpPr>
        <p:spPr>
          <a:xfrm>
            <a:off x="0" y="1617964"/>
            <a:ext cx="1828034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pic>
        <p:nvPicPr>
          <p:cNvPr id="15" name="Рисунок 14">
            <a:extLst>
              <a:ext uri="{FF2B5EF4-FFF2-40B4-BE49-F238E27FC236}">
                <a16:creationId xmlns:a16="http://schemas.microsoft.com/office/drawing/2014/main" id="{41FAAD02-41AC-D84B-9241-0807FE8F369A}"/>
              </a:ext>
            </a:extLst>
          </p:cNvPr>
          <p:cNvPicPr>
            <a:picLocks noChangeAspect="1"/>
          </p:cNvPicPr>
          <p:nvPr/>
        </p:nvPicPr>
        <p:blipFill>
          <a:blip r:embed="rId4"/>
          <a:stretch>
            <a:fillRect/>
          </a:stretch>
        </p:blipFill>
        <p:spPr>
          <a:xfrm>
            <a:off x="395475" y="85558"/>
            <a:ext cx="1760743" cy="1347044"/>
          </a:xfrm>
          <a:prstGeom prst="rect">
            <a:avLst/>
          </a:prstGeom>
        </p:spPr>
      </p:pic>
      <p:sp>
        <p:nvSpPr>
          <p:cNvPr id="16" name="Прямоугольник 15"/>
          <p:cNvSpPr/>
          <p:nvPr/>
        </p:nvSpPr>
        <p:spPr>
          <a:xfrm>
            <a:off x="3157010" y="555787"/>
            <a:ext cx="11966320" cy="1200329"/>
          </a:xfrm>
          <a:prstGeom prst="rect">
            <a:avLst/>
          </a:prstGeom>
        </p:spPr>
        <p:txBody>
          <a:bodyPr wrap="square">
            <a:spAutoFit/>
          </a:bodyPr>
          <a:lstStyle/>
          <a:p>
            <a:pPr algn="ctr"/>
            <a:r>
              <a:rPr lang="en-US" sz="3600" b="1" dirty="0" smtClean="0"/>
              <a:t>MEMBERSHIP</a:t>
            </a:r>
            <a:endParaRPr lang="en-US" sz="3600" b="1" dirty="0"/>
          </a:p>
          <a:p>
            <a:pPr algn="ctr"/>
            <a:r>
              <a:rPr lang="en-US" sz="3600" b="1" dirty="0" smtClean="0"/>
              <a:t> </a:t>
            </a:r>
            <a:endParaRPr lang="en-US" sz="3600" b="1" dirty="0"/>
          </a:p>
        </p:txBody>
      </p:sp>
      <p:sp>
        <p:nvSpPr>
          <p:cNvPr id="12" name="Заголовок 1"/>
          <p:cNvSpPr txBox="1">
            <a:spLocks/>
          </p:cNvSpPr>
          <p:nvPr/>
        </p:nvSpPr>
        <p:spPr>
          <a:xfrm>
            <a:off x="1256037" y="4231272"/>
            <a:ext cx="16128220" cy="3636257"/>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lvl="1" indent="-342900" algn="just">
              <a:buFont typeface="Arial" pitchFamily="34" charset="0"/>
              <a:buChar char="•"/>
              <a:defRPr/>
            </a:pPr>
            <a:r>
              <a:rPr lang="en-US" sz="16000" dirty="0">
                <a:solidFill>
                  <a:schemeClr val="tx1">
                    <a:lumMod val="65000"/>
                    <a:lumOff val="35000"/>
                  </a:schemeClr>
                </a:solidFill>
                <a:cs typeface="Times New Roman" pitchFamily="18" charset="0"/>
              </a:rPr>
              <a:t>New </a:t>
            </a:r>
            <a:r>
              <a:rPr lang="en-US" sz="16000" dirty="0" smtClean="0">
                <a:solidFill>
                  <a:schemeClr val="tx1">
                    <a:lumMod val="65000"/>
                    <a:lumOff val="35000"/>
                  </a:schemeClr>
                </a:solidFill>
                <a:cs typeface="Times New Roman" pitchFamily="18" charset="0"/>
              </a:rPr>
              <a:t>members: </a:t>
            </a:r>
            <a:endParaRPr lang="en-US" sz="16000" dirty="0">
              <a:solidFill>
                <a:schemeClr val="tx1">
                  <a:lumMod val="65000"/>
                  <a:lumOff val="35000"/>
                </a:schemeClr>
              </a:solidFill>
              <a:cs typeface="Times New Roman" pitchFamily="18" charset="0"/>
            </a:endParaRPr>
          </a:p>
          <a:p>
            <a:pPr marL="0" lvl="1" algn="just">
              <a:lnSpc>
                <a:spcPct val="170000"/>
              </a:lnSpc>
              <a:defRPr/>
            </a:pPr>
            <a:r>
              <a:rPr lang="en-US" sz="16000" dirty="0" smtClean="0">
                <a:solidFill>
                  <a:schemeClr val="tx1">
                    <a:lumMod val="65000"/>
                    <a:lumOff val="35000"/>
                  </a:schemeClr>
                </a:solidFill>
                <a:cs typeface="Times New Roman" pitchFamily="18" charset="0"/>
              </a:rPr>
              <a:t>		the </a:t>
            </a:r>
            <a:r>
              <a:rPr lang="en-US" sz="16000" dirty="0">
                <a:solidFill>
                  <a:schemeClr val="tx1">
                    <a:lumMod val="65000"/>
                    <a:lumOff val="35000"/>
                  </a:schemeClr>
                </a:solidFill>
                <a:cs typeface="Times New Roman" pitchFamily="18" charset="0"/>
              </a:rPr>
              <a:t>SAI of </a:t>
            </a:r>
            <a:r>
              <a:rPr lang="en-US" sz="14400" b="1" dirty="0">
                <a:solidFill>
                  <a:srgbClr val="F60023"/>
                </a:solidFill>
              </a:rPr>
              <a:t>Azerbaijan</a:t>
            </a:r>
          </a:p>
          <a:p>
            <a:pPr marL="0" lvl="1" algn="just">
              <a:lnSpc>
                <a:spcPct val="170000"/>
              </a:lnSpc>
              <a:defRPr/>
            </a:pPr>
            <a:r>
              <a:rPr lang="en-US" sz="16000" dirty="0" smtClean="0">
                <a:solidFill>
                  <a:schemeClr val="tx1">
                    <a:lumMod val="65000"/>
                    <a:lumOff val="35000"/>
                  </a:schemeClr>
                </a:solidFill>
                <a:cs typeface="Times New Roman" pitchFamily="18" charset="0"/>
              </a:rPr>
              <a:t>											the </a:t>
            </a:r>
            <a:r>
              <a:rPr lang="en-US" sz="16000" dirty="0">
                <a:solidFill>
                  <a:schemeClr val="tx1">
                    <a:lumMod val="65000"/>
                    <a:lumOff val="35000"/>
                  </a:schemeClr>
                </a:solidFill>
                <a:cs typeface="Times New Roman" pitchFamily="18" charset="0"/>
              </a:rPr>
              <a:t>SAI of</a:t>
            </a:r>
            <a:r>
              <a:rPr lang="en-US" sz="16000" dirty="0" smtClean="0">
                <a:solidFill>
                  <a:schemeClr val="tx1">
                    <a:lumMod val="65000"/>
                    <a:lumOff val="35000"/>
                  </a:schemeClr>
                </a:solidFill>
                <a:cs typeface="Times New Roman" pitchFamily="18" charset="0"/>
              </a:rPr>
              <a:t> </a:t>
            </a:r>
            <a:r>
              <a:rPr lang="en-US" sz="14400" b="1" dirty="0">
                <a:solidFill>
                  <a:srgbClr val="F60023"/>
                </a:solidFill>
              </a:rPr>
              <a:t>Belarus</a:t>
            </a:r>
          </a:p>
          <a:p>
            <a:pPr marL="0" lvl="1" algn="just">
              <a:lnSpc>
                <a:spcPct val="170000"/>
              </a:lnSpc>
              <a:defRPr/>
            </a:pPr>
            <a:r>
              <a:rPr lang="en-US" sz="16000" dirty="0" smtClean="0">
                <a:solidFill>
                  <a:schemeClr val="tx1">
                    <a:lumMod val="65000"/>
                    <a:lumOff val="35000"/>
                  </a:schemeClr>
                </a:solidFill>
                <a:cs typeface="Times New Roman" pitchFamily="18" charset="0"/>
              </a:rPr>
              <a:t>																			the </a:t>
            </a:r>
            <a:r>
              <a:rPr lang="en-US" sz="16000" dirty="0">
                <a:solidFill>
                  <a:schemeClr val="tx1">
                    <a:lumMod val="65000"/>
                    <a:lumOff val="35000"/>
                  </a:schemeClr>
                </a:solidFill>
                <a:cs typeface="Times New Roman" pitchFamily="18" charset="0"/>
              </a:rPr>
              <a:t>SAI </a:t>
            </a:r>
            <a:r>
              <a:rPr lang="en-US" sz="16000" dirty="0" smtClean="0">
                <a:solidFill>
                  <a:schemeClr val="tx1">
                    <a:lumMod val="65000"/>
                    <a:lumOff val="35000"/>
                  </a:schemeClr>
                </a:solidFill>
                <a:cs typeface="Times New Roman" pitchFamily="18" charset="0"/>
              </a:rPr>
              <a:t>of </a:t>
            </a:r>
            <a:r>
              <a:rPr lang="en-US" sz="14400" b="1" dirty="0">
                <a:solidFill>
                  <a:srgbClr val="F60023"/>
                </a:solidFill>
              </a:rPr>
              <a:t>Kuwait</a:t>
            </a:r>
            <a:r>
              <a:rPr lang="en-US" sz="16000" dirty="0" smtClean="0">
                <a:solidFill>
                  <a:schemeClr val="tx1">
                    <a:lumMod val="65000"/>
                    <a:lumOff val="35000"/>
                  </a:schemeClr>
                </a:solidFill>
                <a:cs typeface="Times New Roman" pitchFamily="18" charset="0"/>
              </a:rPr>
              <a:t> </a:t>
            </a:r>
            <a:endParaRPr lang="en-US" sz="16000" dirty="0">
              <a:solidFill>
                <a:schemeClr val="tx1">
                  <a:lumMod val="65000"/>
                  <a:lumOff val="35000"/>
                </a:schemeClr>
              </a:solidFill>
              <a:cs typeface="Times New Roman" pitchFamily="18" charset="0"/>
            </a:endParaRPr>
          </a:p>
          <a:p>
            <a:pPr marL="3200400" lvl="8" algn="just">
              <a:defRPr/>
            </a:pPr>
            <a:r>
              <a:rPr lang="en-US" sz="16000" dirty="0">
                <a:solidFill>
                  <a:schemeClr val="tx1">
                    <a:lumMod val="65000"/>
                    <a:lumOff val="35000"/>
                  </a:schemeClr>
                </a:solidFill>
                <a:cs typeface="Times New Roman" pitchFamily="18" charset="0"/>
              </a:rPr>
              <a:t>		</a:t>
            </a:r>
            <a:endParaRPr lang="en-US" sz="16000" dirty="0" smtClean="0">
              <a:solidFill>
                <a:schemeClr val="tx1">
                  <a:lumMod val="65000"/>
                  <a:lumOff val="35000"/>
                </a:schemeClr>
              </a:solidFill>
              <a:cs typeface="Times New Roman" pitchFamily="18" charset="0"/>
            </a:endParaRPr>
          </a:p>
          <a:p>
            <a:pPr marL="3200400" lvl="8" algn="just">
              <a:defRPr/>
            </a:pPr>
            <a:r>
              <a:rPr lang="en-US" sz="16000" dirty="0">
                <a:solidFill>
                  <a:schemeClr val="tx1">
                    <a:lumMod val="65000"/>
                    <a:lumOff val="35000"/>
                  </a:schemeClr>
                </a:solidFill>
                <a:cs typeface="Times New Roman" pitchFamily="18" charset="0"/>
              </a:rPr>
              <a:t>	</a:t>
            </a:r>
            <a:r>
              <a:rPr lang="en-US" sz="16000" dirty="0" smtClean="0">
                <a:solidFill>
                  <a:schemeClr val="tx1">
                    <a:lumMod val="65000"/>
                    <a:lumOff val="35000"/>
                  </a:schemeClr>
                </a:solidFill>
                <a:cs typeface="Times New Roman" pitchFamily="18" charset="0"/>
              </a:rPr>
              <a:t>	</a:t>
            </a:r>
            <a:endParaRPr lang="ru-RU" sz="2100" b="1" dirty="0">
              <a:solidFill>
                <a:prstClr val="black">
                  <a:lumMod val="50000"/>
                  <a:lumOff val="50000"/>
                </a:prstClr>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7998" y="3070138"/>
            <a:ext cx="2607057" cy="1714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r="5636"/>
          <a:stretch/>
        </p:blipFill>
        <p:spPr bwMode="auto">
          <a:xfrm>
            <a:off x="10263565" y="4150159"/>
            <a:ext cx="2622702" cy="1505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19126" y="5003705"/>
            <a:ext cx="2665046" cy="1617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281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4E3FDB7E-E078-D44D-92E3-9A671D900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57283" y="267922"/>
            <a:ext cx="880272" cy="903127"/>
          </a:xfrm>
          <a:prstGeom prst="rect">
            <a:avLst/>
          </a:prstGeom>
        </p:spPr>
      </p:pic>
      <p:sp>
        <p:nvSpPr>
          <p:cNvPr id="10" name="TextBox 9">
            <a:extLst>
              <a:ext uri="{FF2B5EF4-FFF2-40B4-BE49-F238E27FC236}">
                <a16:creationId xmlns:a16="http://schemas.microsoft.com/office/drawing/2014/main" id="{3018372D-0A58-9A40-AE6C-8E24D24CC548}"/>
              </a:ext>
            </a:extLst>
          </p:cNvPr>
          <p:cNvSpPr txBox="1"/>
          <p:nvPr/>
        </p:nvSpPr>
        <p:spPr>
          <a:xfrm>
            <a:off x="17044098" y="497864"/>
            <a:ext cx="340158" cy="461665"/>
          </a:xfrm>
          <a:prstGeom prst="rect">
            <a:avLst/>
          </a:prstGeom>
          <a:noFill/>
        </p:spPr>
        <p:txBody>
          <a:bodyPr wrap="none" rtlCol="0" anchor="ctr" anchorCtr="0">
            <a:spAutoFit/>
          </a:bodyPr>
          <a:lstStyle/>
          <a:p>
            <a:r>
              <a:rPr lang="en-US" sz="2400" dirty="0">
                <a:solidFill>
                  <a:schemeClr val="tx1">
                    <a:lumMod val="95000"/>
                    <a:lumOff val="5000"/>
                  </a:schemeClr>
                </a:solidFill>
              </a:rPr>
              <a:t>3</a:t>
            </a:r>
            <a:endParaRPr lang="ru-RU" sz="2400" dirty="0">
              <a:solidFill>
                <a:schemeClr val="tx1">
                  <a:lumMod val="95000"/>
                  <a:lumOff val="5000"/>
                </a:schemeClr>
              </a:solidFill>
            </a:endParaRPr>
          </a:p>
        </p:txBody>
      </p:sp>
      <p:cxnSp>
        <p:nvCxnSpPr>
          <p:cNvPr id="11" name="Прямая соединительная линия 10">
            <a:extLst>
              <a:ext uri="{FF2B5EF4-FFF2-40B4-BE49-F238E27FC236}">
                <a16:creationId xmlns:a16="http://schemas.microsoft.com/office/drawing/2014/main" id="{9D16ECB5-0FC2-8A48-9940-7C7FF1D143CE}"/>
              </a:ext>
            </a:extLst>
          </p:cNvPr>
          <p:cNvCxnSpPr/>
          <p:nvPr/>
        </p:nvCxnSpPr>
        <p:spPr>
          <a:xfrm>
            <a:off x="0" y="1617964"/>
            <a:ext cx="1828034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pic>
        <p:nvPicPr>
          <p:cNvPr id="15" name="Рисунок 14">
            <a:extLst>
              <a:ext uri="{FF2B5EF4-FFF2-40B4-BE49-F238E27FC236}">
                <a16:creationId xmlns:a16="http://schemas.microsoft.com/office/drawing/2014/main" id="{41FAAD02-41AC-D84B-9241-0807FE8F369A}"/>
              </a:ext>
            </a:extLst>
          </p:cNvPr>
          <p:cNvPicPr>
            <a:picLocks noChangeAspect="1"/>
          </p:cNvPicPr>
          <p:nvPr/>
        </p:nvPicPr>
        <p:blipFill>
          <a:blip r:embed="rId4"/>
          <a:stretch>
            <a:fillRect/>
          </a:stretch>
        </p:blipFill>
        <p:spPr>
          <a:xfrm>
            <a:off x="395475" y="85558"/>
            <a:ext cx="1760743" cy="1347044"/>
          </a:xfrm>
          <a:prstGeom prst="rect">
            <a:avLst/>
          </a:prstGeom>
        </p:spPr>
      </p:pic>
      <p:sp>
        <p:nvSpPr>
          <p:cNvPr id="16" name="Прямоугольник 15"/>
          <p:cNvSpPr/>
          <p:nvPr/>
        </p:nvSpPr>
        <p:spPr>
          <a:xfrm>
            <a:off x="3157010" y="441487"/>
            <a:ext cx="11966320" cy="1200329"/>
          </a:xfrm>
          <a:prstGeom prst="rect">
            <a:avLst/>
          </a:prstGeom>
        </p:spPr>
        <p:txBody>
          <a:bodyPr wrap="square">
            <a:spAutoFit/>
          </a:bodyPr>
          <a:lstStyle/>
          <a:p>
            <a:pPr algn="ctr"/>
            <a:r>
              <a:rPr lang="en-US" sz="3600" b="1" dirty="0"/>
              <a:t>GUIDANCE ON AUDIT OF THE USE AND DEVELOPMENT</a:t>
            </a:r>
          </a:p>
          <a:p>
            <a:pPr algn="ctr"/>
            <a:r>
              <a:rPr lang="en-US" sz="3600" b="1" dirty="0"/>
              <a:t>OF KEY NATIONAL INDICATORS</a:t>
            </a:r>
          </a:p>
        </p:txBody>
      </p:sp>
      <p:sp>
        <p:nvSpPr>
          <p:cNvPr id="17" name="Прямоугольник 16"/>
          <p:cNvSpPr/>
          <p:nvPr/>
        </p:nvSpPr>
        <p:spPr>
          <a:xfrm>
            <a:off x="2705100" y="3062114"/>
            <a:ext cx="14679156" cy="5201424"/>
          </a:xfrm>
          <a:prstGeom prst="rect">
            <a:avLst/>
          </a:prstGeom>
        </p:spPr>
        <p:txBody>
          <a:bodyPr wrap="square">
            <a:spAutoFit/>
          </a:bodyPr>
          <a:lstStyle/>
          <a:p>
            <a:pPr marL="571500" indent="-571500" algn="just">
              <a:spcAft>
                <a:spcPts val="2400"/>
              </a:spcAft>
              <a:buFont typeface="Arial" panose="020B0604020202020204" pitchFamily="34" charset="0"/>
              <a:buChar char="•"/>
              <a:defRPr/>
            </a:pPr>
            <a:r>
              <a:rPr lang="en-US" sz="3600" dirty="0" smtClean="0">
                <a:solidFill>
                  <a:schemeClr val="tx1">
                    <a:lumMod val="65000"/>
                    <a:lumOff val="35000"/>
                  </a:schemeClr>
                </a:solidFill>
                <a:cs typeface="Times New Roman" pitchFamily="18" charset="0"/>
              </a:rPr>
              <a:t>Presented preliminary  </a:t>
            </a:r>
            <a:r>
              <a:rPr lang="en-US" sz="3600" dirty="0">
                <a:solidFill>
                  <a:schemeClr val="tx1">
                    <a:lumMod val="65000"/>
                    <a:lumOff val="35000"/>
                  </a:schemeClr>
                </a:solidFill>
                <a:cs typeface="Times New Roman" pitchFamily="18" charset="0"/>
              </a:rPr>
              <a:t>draft						</a:t>
            </a:r>
            <a:r>
              <a:rPr lang="en-US" sz="3600" dirty="0" smtClean="0">
                <a:solidFill>
                  <a:schemeClr val="tx1">
                    <a:lumMod val="65000"/>
                    <a:lumOff val="35000"/>
                  </a:schemeClr>
                </a:solidFill>
                <a:cs typeface="Times New Roman" pitchFamily="18" charset="0"/>
              </a:rPr>
              <a:t>									July 2018</a:t>
            </a:r>
          </a:p>
          <a:p>
            <a:pPr algn="just">
              <a:spcAft>
                <a:spcPts val="2400"/>
              </a:spcAft>
              <a:defRPr/>
            </a:pPr>
            <a:r>
              <a:rPr lang="en-US" sz="3600" dirty="0">
                <a:solidFill>
                  <a:schemeClr val="tx1">
                    <a:lumMod val="65000"/>
                    <a:lumOff val="35000"/>
                  </a:schemeClr>
                </a:solidFill>
                <a:cs typeface="Times New Roman" pitchFamily="18" charset="0"/>
              </a:rPr>
              <a:t>	</a:t>
            </a:r>
            <a:r>
              <a:rPr lang="en-US" sz="3600" dirty="0" smtClean="0">
                <a:solidFill>
                  <a:schemeClr val="tx1">
                    <a:lumMod val="65000"/>
                    <a:lumOff val="35000"/>
                  </a:schemeClr>
                </a:solidFill>
                <a:cs typeface="Times New Roman" pitchFamily="18" charset="0"/>
              </a:rPr>
              <a:t>			Received and processed comments from  </a:t>
            </a:r>
            <a:r>
              <a:rPr lang="en-US" sz="3600" b="1" dirty="0" smtClean="0">
                <a:solidFill>
                  <a:srgbClr val="F60023"/>
                </a:solidFill>
              </a:rPr>
              <a:t>AFROSAI</a:t>
            </a:r>
            <a:r>
              <a:rPr lang="ru-RU" sz="3600" b="1" dirty="0" smtClean="0">
                <a:solidFill>
                  <a:srgbClr val="F60023"/>
                </a:solidFill>
              </a:rPr>
              <a:t>-</a:t>
            </a:r>
            <a:r>
              <a:rPr lang="en-US" sz="3600" b="1" dirty="0" smtClean="0">
                <a:solidFill>
                  <a:srgbClr val="F60023"/>
                </a:solidFill>
              </a:rPr>
              <a:t>E</a:t>
            </a:r>
            <a:r>
              <a:rPr lang="en-US" sz="3600" dirty="0" smtClean="0">
                <a:solidFill>
                  <a:schemeClr val="tx1">
                    <a:lumMod val="65000"/>
                    <a:lumOff val="35000"/>
                  </a:schemeClr>
                </a:solidFill>
                <a:cs typeface="Times New Roman" pitchFamily="18" charset="0"/>
              </a:rPr>
              <a:t>, SAI of </a:t>
            </a:r>
            <a:r>
              <a:rPr lang="en-US" sz="3600" b="1" dirty="0" smtClean="0">
                <a:solidFill>
                  <a:srgbClr val="F60023"/>
                </a:solidFill>
              </a:rPr>
              <a:t>Austria</a:t>
            </a:r>
            <a:r>
              <a:rPr lang="en-US" sz="3600" dirty="0" smtClean="0">
                <a:solidFill>
                  <a:schemeClr val="tx1">
                    <a:lumMod val="65000"/>
                    <a:lumOff val="35000"/>
                  </a:schemeClr>
                </a:solidFill>
                <a:cs typeface="Times New Roman" pitchFamily="18" charset="0"/>
              </a:rPr>
              <a:t>, SAI of </a:t>
            </a:r>
            <a:r>
              <a:rPr lang="en-US" sz="3600" b="1" dirty="0" smtClean="0">
                <a:solidFill>
                  <a:srgbClr val="F60023"/>
                </a:solidFill>
              </a:rPr>
              <a:t>Bulgaria</a:t>
            </a:r>
            <a:r>
              <a:rPr lang="en-US" sz="3600" dirty="0" smtClean="0">
                <a:solidFill>
                  <a:schemeClr val="tx1">
                    <a:lumMod val="65000"/>
                    <a:lumOff val="35000"/>
                  </a:schemeClr>
                </a:solidFill>
                <a:cs typeface="Times New Roman" pitchFamily="18" charset="0"/>
              </a:rPr>
              <a:t>,</a:t>
            </a:r>
            <a:r>
              <a:rPr lang="en-US" sz="3600" b="1" dirty="0" smtClean="0">
                <a:solidFill>
                  <a:srgbClr val="F60023"/>
                </a:solidFill>
              </a:rPr>
              <a:t> </a:t>
            </a:r>
            <a:r>
              <a:rPr lang="en-US" sz="3600" dirty="0">
                <a:solidFill>
                  <a:schemeClr val="tx1">
                    <a:lumMod val="65000"/>
                    <a:lumOff val="35000"/>
                  </a:schemeClr>
                </a:solidFill>
                <a:cs typeface="Times New Roman" pitchFamily="18" charset="0"/>
              </a:rPr>
              <a:t>SAI of </a:t>
            </a:r>
            <a:r>
              <a:rPr lang="en-US" sz="3600" b="1" dirty="0" smtClean="0">
                <a:solidFill>
                  <a:srgbClr val="F60023"/>
                </a:solidFill>
              </a:rPr>
              <a:t>Slovakia</a:t>
            </a:r>
            <a:r>
              <a:rPr lang="en-US" sz="3600" dirty="0">
                <a:solidFill>
                  <a:schemeClr val="tx1">
                    <a:lumMod val="65000"/>
                    <a:lumOff val="35000"/>
                  </a:schemeClr>
                </a:solidFill>
                <a:cs typeface="Times New Roman" pitchFamily="18" charset="0"/>
              </a:rPr>
              <a:t>  </a:t>
            </a:r>
            <a:r>
              <a:rPr lang="en-US" sz="3600" dirty="0" smtClean="0">
                <a:solidFill>
                  <a:schemeClr val="tx1">
                    <a:lumMod val="65000"/>
                    <a:lumOff val="35000"/>
                  </a:schemeClr>
                </a:solidFill>
                <a:cs typeface="Times New Roman" pitchFamily="18" charset="0"/>
              </a:rPr>
              <a:t>and </a:t>
            </a:r>
            <a:r>
              <a:rPr lang="en-US" sz="3600" dirty="0">
                <a:solidFill>
                  <a:schemeClr val="tx1">
                    <a:lumMod val="65000"/>
                    <a:lumOff val="35000"/>
                  </a:schemeClr>
                </a:solidFill>
                <a:cs typeface="Times New Roman" pitchFamily="18" charset="0"/>
              </a:rPr>
              <a:t>SAI of </a:t>
            </a:r>
            <a:r>
              <a:rPr lang="en-US" sz="3600" b="1" dirty="0" smtClean="0">
                <a:solidFill>
                  <a:srgbClr val="F60023"/>
                </a:solidFill>
              </a:rPr>
              <a:t>Pakistan</a:t>
            </a:r>
            <a:endParaRPr lang="ru-RU" sz="3600" b="1" dirty="0" smtClean="0">
              <a:solidFill>
                <a:srgbClr val="F60023"/>
              </a:solidFill>
            </a:endParaRPr>
          </a:p>
          <a:p>
            <a:pPr algn="just">
              <a:spcAft>
                <a:spcPts val="2400"/>
              </a:spcAft>
              <a:defRPr/>
            </a:pPr>
            <a:endParaRPr lang="en-US" sz="3600" dirty="0" smtClean="0">
              <a:solidFill>
                <a:schemeClr val="tx1">
                  <a:lumMod val="65000"/>
                  <a:lumOff val="35000"/>
                </a:schemeClr>
              </a:solidFill>
              <a:cs typeface="Times New Roman" pitchFamily="18" charset="0"/>
            </a:endParaRPr>
          </a:p>
          <a:p>
            <a:pPr marL="571500" indent="-571500" algn="just">
              <a:spcAft>
                <a:spcPts val="2400"/>
              </a:spcAft>
              <a:buFont typeface="Arial" panose="020B0604020202020204" pitchFamily="34" charset="0"/>
              <a:buChar char="•"/>
              <a:defRPr/>
            </a:pPr>
            <a:r>
              <a:rPr lang="en-US" sz="3600" dirty="0" smtClean="0">
                <a:solidFill>
                  <a:schemeClr val="tx1">
                    <a:lumMod val="65000"/>
                    <a:lumOff val="35000"/>
                  </a:schemeClr>
                </a:solidFill>
                <a:cs typeface="Times New Roman" pitchFamily="18" charset="0"/>
              </a:rPr>
              <a:t>Presented exposure draft  														 October 2018</a:t>
            </a:r>
          </a:p>
          <a:p>
            <a:pPr algn="just">
              <a:defRPr/>
            </a:pPr>
            <a:r>
              <a:rPr lang="en-US" sz="3600" dirty="0">
                <a:solidFill>
                  <a:schemeClr val="tx1">
                    <a:lumMod val="65000"/>
                    <a:lumOff val="35000"/>
                  </a:schemeClr>
                </a:solidFill>
                <a:cs typeface="Times New Roman" pitchFamily="18" charset="0"/>
              </a:rPr>
              <a:t>	</a:t>
            </a:r>
            <a:r>
              <a:rPr lang="en-US" sz="3600" dirty="0" smtClean="0">
                <a:solidFill>
                  <a:schemeClr val="tx1">
                    <a:lumMod val="65000"/>
                    <a:lumOff val="35000"/>
                  </a:schemeClr>
                </a:solidFill>
                <a:cs typeface="Times New Roman" pitchFamily="18" charset="0"/>
              </a:rPr>
              <a:t>		</a:t>
            </a:r>
            <a:r>
              <a:rPr lang="en-US" sz="3600" dirty="0">
                <a:solidFill>
                  <a:schemeClr val="tx1">
                    <a:lumMod val="65000"/>
                    <a:lumOff val="35000"/>
                  </a:schemeClr>
                </a:solidFill>
                <a:cs typeface="Times New Roman" pitchFamily="18" charset="0"/>
              </a:rPr>
              <a:t>	 Received and processed </a:t>
            </a:r>
            <a:r>
              <a:rPr lang="en-US" sz="3600" dirty="0" smtClean="0">
                <a:solidFill>
                  <a:schemeClr val="tx1">
                    <a:lumMod val="65000"/>
                    <a:lumOff val="35000"/>
                  </a:schemeClr>
                </a:solidFill>
                <a:cs typeface="Times New Roman" pitchFamily="18" charset="0"/>
              </a:rPr>
              <a:t>comments </a:t>
            </a:r>
            <a:r>
              <a:rPr lang="en-US" sz="3600" dirty="0">
                <a:solidFill>
                  <a:schemeClr val="tx1">
                    <a:lumMod val="65000"/>
                    <a:lumOff val="35000"/>
                  </a:schemeClr>
                </a:solidFill>
                <a:cs typeface="Times New Roman" pitchFamily="18" charset="0"/>
              </a:rPr>
              <a:t>from </a:t>
            </a:r>
            <a:r>
              <a:rPr lang="en-US" sz="3600" dirty="0" smtClean="0">
                <a:solidFill>
                  <a:schemeClr val="tx1">
                    <a:lumMod val="65000"/>
                    <a:lumOff val="35000"/>
                  </a:schemeClr>
                </a:solidFill>
                <a:cs typeface="Times New Roman" pitchFamily="18" charset="0"/>
              </a:rPr>
              <a:t>the </a:t>
            </a:r>
            <a:r>
              <a:rPr lang="en-US" sz="3600" b="1" dirty="0">
                <a:solidFill>
                  <a:srgbClr val="F60023"/>
                </a:solidFill>
              </a:rPr>
              <a:t>FIPP</a:t>
            </a:r>
            <a:r>
              <a:rPr lang="en-US" sz="3600" dirty="0" smtClean="0">
                <a:solidFill>
                  <a:schemeClr val="tx1">
                    <a:lumMod val="65000"/>
                    <a:lumOff val="35000"/>
                  </a:schemeClr>
                </a:solidFill>
                <a:cs typeface="Times New Roman" pitchFamily="18" charset="0"/>
              </a:rPr>
              <a:t> </a:t>
            </a:r>
            <a:r>
              <a:rPr lang="en-US" sz="3600" dirty="0">
                <a:solidFill>
                  <a:schemeClr val="tx1">
                    <a:lumMod val="65000"/>
                    <a:lumOff val="35000"/>
                  </a:schemeClr>
                </a:solidFill>
                <a:cs typeface="Times New Roman" pitchFamily="18" charset="0"/>
              </a:rPr>
              <a:t>liaison, the </a:t>
            </a:r>
            <a:r>
              <a:rPr lang="en-US" sz="3600" b="1" dirty="0">
                <a:solidFill>
                  <a:srgbClr val="F60023"/>
                </a:solidFill>
              </a:rPr>
              <a:t>CAS</a:t>
            </a:r>
            <a:r>
              <a:rPr lang="en-US" sz="3600" dirty="0" smtClean="0">
                <a:solidFill>
                  <a:schemeClr val="tx1">
                    <a:lumMod val="65000"/>
                    <a:lumOff val="35000"/>
                  </a:schemeClr>
                </a:solidFill>
                <a:cs typeface="Times New Roman" pitchFamily="18" charset="0"/>
              </a:rPr>
              <a:t>, </a:t>
            </a:r>
            <a:r>
              <a:rPr lang="en-US" sz="3600" dirty="0">
                <a:solidFill>
                  <a:schemeClr val="tx1">
                    <a:lumMod val="65000"/>
                    <a:lumOff val="35000"/>
                  </a:schemeClr>
                </a:solidFill>
                <a:cs typeface="Times New Roman" pitchFamily="18" charset="0"/>
              </a:rPr>
              <a:t>the </a:t>
            </a:r>
            <a:r>
              <a:rPr lang="en-US" sz="3600" b="1" dirty="0">
                <a:solidFill>
                  <a:srgbClr val="F60023"/>
                </a:solidFill>
              </a:rPr>
              <a:t>PAS</a:t>
            </a:r>
            <a:r>
              <a:rPr lang="en-US" sz="3600" dirty="0" smtClean="0">
                <a:solidFill>
                  <a:schemeClr val="tx1">
                    <a:lumMod val="65000"/>
                    <a:lumOff val="35000"/>
                  </a:schemeClr>
                </a:solidFill>
                <a:cs typeface="Times New Roman" pitchFamily="18" charset="0"/>
              </a:rPr>
              <a:t>, and </a:t>
            </a:r>
            <a:r>
              <a:rPr lang="en-US" sz="3600" dirty="0">
                <a:solidFill>
                  <a:schemeClr val="tx1">
                    <a:lumMod val="65000"/>
                    <a:lumOff val="35000"/>
                  </a:schemeClr>
                </a:solidFill>
                <a:cs typeface="Times New Roman" pitchFamily="18" charset="0"/>
              </a:rPr>
              <a:t>the INTOSAI Working group on </a:t>
            </a:r>
            <a:r>
              <a:rPr lang="en-US" sz="3600" b="1" dirty="0" smtClean="0">
                <a:solidFill>
                  <a:srgbClr val="F60023"/>
                </a:solidFill>
              </a:rPr>
              <a:t>Program Evaluation</a:t>
            </a:r>
          </a:p>
        </p:txBody>
      </p:sp>
    </p:spTree>
    <p:extLst>
      <p:ext uri="{BB962C8B-B14F-4D97-AF65-F5344CB8AC3E}">
        <p14:creationId xmlns:p14="http://schemas.microsoft.com/office/powerpoint/2010/main" val="2796773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4E3FDB7E-E078-D44D-92E3-9A671D900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57283" y="267922"/>
            <a:ext cx="880272" cy="903127"/>
          </a:xfrm>
          <a:prstGeom prst="rect">
            <a:avLst/>
          </a:prstGeom>
        </p:spPr>
      </p:pic>
      <p:sp>
        <p:nvSpPr>
          <p:cNvPr id="10" name="TextBox 9">
            <a:extLst>
              <a:ext uri="{FF2B5EF4-FFF2-40B4-BE49-F238E27FC236}">
                <a16:creationId xmlns:a16="http://schemas.microsoft.com/office/drawing/2014/main" id="{3018372D-0A58-9A40-AE6C-8E24D24CC548}"/>
              </a:ext>
            </a:extLst>
          </p:cNvPr>
          <p:cNvSpPr txBox="1"/>
          <p:nvPr/>
        </p:nvSpPr>
        <p:spPr>
          <a:xfrm>
            <a:off x="17044098" y="497864"/>
            <a:ext cx="340158" cy="461665"/>
          </a:xfrm>
          <a:prstGeom prst="rect">
            <a:avLst/>
          </a:prstGeom>
          <a:noFill/>
        </p:spPr>
        <p:txBody>
          <a:bodyPr wrap="none" rtlCol="0" anchor="ctr" anchorCtr="0">
            <a:spAutoFit/>
          </a:bodyPr>
          <a:lstStyle/>
          <a:p>
            <a:r>
              <a:rPr lang="en-US" sz="2400" dirty="0">
                <a:solidFill>
                  <a:schemeClr val="tx1">
                    <a:lumMod val="95000"/>
                    <a:lumOff val="5000"/>
                  </a:schemeClr>
                </a:solidFill>
              </a:rPr>
              <a:t>4</a:t>
            </a:r>
            <a:endParaRPr lang="ru-RU" sz="2400" dirty="0">
              <a:solidFill>
                <a:schemeClr val="tx1">
                  <a:lumMod val="95000"/>
                  <a:lumOff val="5000"/>
                </a:schemeClr>
              </a:solidFill>
            </a:endParaRPr>
          </a:p>
        </p:txBody>
      </p:sp>
      <p:cxnSp>
        <p:nvCxnSpPr>
          <p:cNvPr id="11" name="Прямая соединительная линия 10">
            <a:extLst>
              <a:ext uri="{FF2B5EF4-FFF2-40B4-BE49-F238E27FC236}">
                <a16:creationId xmlns:a16="http://schemas.microsoft.com/office/drawing/2014/main" id="{9D16ECB5-0FC2-8A48-9940-7C7FF1D143CE}"/>
              </a:ext>
            </a:extLst>
          </p:cNvPr>
          <p:cNvCxnSpPr/>
          <p:nvPr/>
        </p:nvCxnSpPr>
        <p:spPr>
          <a:xfrm>
            <a:off x="0" y="1617964"/>
            <a:ext cx="1828034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pic>
        <p:nvPicPr>
          <p:cNvPr id="15" name="Рисунок 14">
            <a:extLst>
              <a:ext uri="{FF2B5EF4-FFF2-40B4-BE49-F238E27FC236}">
                <a16:creationId xmlns:a16="http://schemas.microsoft.com/office/drawing/2014/main" id="{41FAAD02-41AC-D84B-9241-0807FE8F369A}"/>
              </a:ext>
            </a:extLst>
          </p:cNvPr>
          <p:cNvPicPr>
            <a:picLocks noChangeAspect="1"/>
          </p:cNvPicPr>
          <p:nvPr/>
        </p:nvPicPr>
        <p:blipFill>
          <a:blip r:embed="rId3"/>
          <a:stretch>
            <a:fillRect/>
          </a:stretch>
        </p:blipFill>
        <p:spPr>
          <a:xfrm>
            <a:off x="395475" y="85558"/>
            <a:ext cx="1760743" cy="1347044"/>
          </a:xfrm>
          <a:prstGeom prst="rect">
            <a:avLst/>
          </a:prstGeom>
        </p:spPr>
      </p:pic>
      <p:sp>
        <p:nvSpPr>
          <p:cNvPr id="16" name="Прямоугольник 15"/>
          <p:cNvSpPr/>
          <p:nvPr/>
        </p:nvSpPr>
        <p:spPr>
          <a:xfrm>
            <a:off x="3157010" y="365287"/>
            <a:ext cx="11966320" cy="1200329"/>
          </a:xfrm>
          <a:prstGeom prst="rect">
            <a:avLst/>
          </a:prstGeom>
        </p:spPr>
        <p:txBody>
          <a:bodyPr wrap="square">
            <a:spAutoFit/>
          </a:bodyPr>
          <a:lstStyle/>
          <a:p>
            <a:pPr algn="ctr"/>
            <a:r>
              <a:rPr lang="en-US" sz="3600" b="1" dirty="0" smtClean="0"/>
              <a:t>GUIDANCE </a:t>
            </a:r>
            <a:r>
              <a:rPr lang="en-US" sz="3600" b="1" dirty="0"/>
              <a:t>ON AUDIT OF THE USE AND DEVELOPMENT</a:t>
            </a:r>
          </a:p>
          <a:p>
            <a:pPr algn="ctr"/>
            <a:r>
              <a:rPr lang="en-US" sz="3600" b="1" dirty="0"/>
              <a:t>OF KEY NATIONAL </a:t>
            </a:r>
            <a:r>
              <a:rPr lang="en-US" sz="3600" b="1" dirty="0" smtClean="0"/>
              <a:t>INDICATORS</a:t>
            </a:r>
            <a:endParaRPr lang="en-US" sz="3600" b="1" dirty="0"/>
          </a:p>
        </p:txBody>
      </p:sp>
      <p:sp>
        <p:nvSpPr>
          <p:cNvPr id="12" name="TextBox 11"/>
          <p:cNvSpPr txBox="1"/>
          <p:nvPr/>
        </p:nvSpPr>
        <p:spPr>
          <a:xfrm>
            <a:off x="934684" y="1935961"/>
            <a:ext cx="15962665" cy="1831271"/>
          </a:xfrm>
          <a:prstGeom prst="rect">
            <a:avLst/>
          </a:prstGeom>
          <a:noFill/>
        </p:spPr>
        <p:txBody>
          <a:bodyPr wrap="square" lIns="137160" tIns="68580" rIns="137160" bIns="68580" rtlCol="0">
            <a:spAutoFit/>
          </a:bodyPr>
          <a:lstStyle/>
          <a:p>
            <a:endParaRPr lang="en-US" sz="2800" dirty="0" smtClean="0">
              <a:solidFill>
                <a:schemeClr val="tx1">
                  <a:lumMod val="65000"/>
                  <a:lumOff val="35000"/>
                </a:schemeClr>
              </a:solidFill>
              <a:cs typeface="Times New Roman" pitchFamily="18" charset="0"/>
            </a:endParaRPr>
          </a:p>
          <a:p>
            <a:r>
              <a:rPr lang="en-US" sz="3200" b="1" dirty="0">
                <a:solidFill>
                  <a:schemeClr val="tx1">
                    <a:lumMod val="65000"/>
                    <a:lumOff val="35000"/>
                  </a:schemeClr>
                </a:solidFill>
                <a:cs typeface="Times New Roman" pitchFamily="18" charset="0"/>
              </a:rPr>
              <a:t>Exposure period </a:t>
            </a:r>
            <a:r>
              <a:rPr lang="en-US" sz="3200" dirty="0">
                <a:solidFill>
                  <a:schemeClr val="tx1">
                    <a:lumMod val="65000"/>
                    <a:lumOff val="35000"/>
                  </a:schemeClr>
                </a:solidFill>
                <a:cs typeface="Times New Roman" pitchFamily="18" charset="0"/>
              </a:rPr>
              <a:t>ended on March </a:t>
            </a:r>
            <a:r>
              <a:rPr lang="en-US" sz="3200" dirty="0" smtClean="0">
                <a:solidFill>
                  <a:schemeClr val="tx1">
                    <a:lumMod val="65000"/>
                    <a:lumOff val="35000"/>
                  </a:schemeClr>
                </a:solidFill>
                <a:cs typeface="Times New Roman" pitchFamily="18" charset="0"/>
              </a:rPr>
              <a:t>27,2019</a:t>
            </a:r>
          </a:p>
          <a:p>
            <a:endParaRPr lang="en-US" b="1" dirty="0"/>
          </a:p>
          <a:p>
            <a:pPr algn="ctr"/>
            <a:r>
              <a:rPr lang="en-US" sz="2800" b="1" dirty="0">
                <a:solidFill>
                  <a:schemeClr val="tx1">
                    <a:lumMod val="65000"/>
                    <a:lumOff val="35000"/>
                  </a:schemeClr>
                </a:solidFill>
                <a:cs typeface="Times New Roman" pitchFamily="18" charset="0"/>
              </a:rPr>
              <a:t>13 </a:t>
            </a:r>
            <a:r>
              <a:rPr lang="en-US" sz="3200" b="1" dirty="0">
                <a:solidFill>
                  <a:schemeClr val="tx1">
                    <a:lumMod val="65000"/>
                    <a:lumOff val="35000"/>
                  </a:schemeClr>
                </a:solidFill>
                <a:cs typeface="Times New Roman" pitchFamily="18" charset="0"/>
              </a:rPr>
              <a:t>INTOSAI</a:t>
            </a:r>
            <a:r>
              <a:rPr lang="en-US" sz="2800" b="1" dirty="0">
                <a:solidFill>
                  <a:schemeClr val="tx1">
                    <a:lumMod val="65000"/>
                    <a:lumOff val="35000"/>
                  </a:schemeClr>
                </a:solidFill>
                <a:cs typeface="Times New Roman" pitchFamily="18" charset="0"/>
              </a:rPr>
              <a:t> members:</a:t>
            </a:r>
          </a:p>
        </p:txBody>
      </p:sp>
      <p:sp>
        <p:nvSpPr>
          <p:cNvPr id="2" name="Прямоугольник 1"/>
          <p:cNvSpPr/>
          <p:nvPr/>
        </p:nvSpPr>
        <p:spPr>
          <a:xfrm>
            <a:off x="11606121" y="3798828"/>
            <a:ext cx="6198911" cy="2554545"/>
          </a:xfrm>
          <a:prstGeom prst="rect">
            <a:avLst/>
          </a:prstGeom>
        </p:spPr>
        <p:txBody>
          <a:bodyPr wrap="square">
            <a:spAutoFit/>
          </a:bodyPr>
          <a:lstStyle/>
          <a:p>
            <a:pPr marL="428625" indent="-428625">
              <a:buFont typeface="Arial" pitchFamily="34" charset="0"/>
              <a:buChar char="•"/>
            </a:pPr>
            <a:r>
              <a:rPr lang="en-US" sz="3200" dirty="0" smtClean="0">
                <a:solidFill>
                  <a:schemeClr val="tx1">
                    <a:lumMod val="65000"/>
                    <a:lumOff val="35000"/>
                  </a:schemeClr>
                </a:solidFill>
                <a:cs typeface="Times New Roman" pitchFamily="18" charset="0"/>
              </a:rPr>
              <a:t>SAI </a:t>
            </a:r>
            <a:r>
              <a:rPr lang="en-US" sz="3200" dirty="0">
                <a:solidFill>
                  <a:schemeClr val="tx1">
                    <a:lumMod val="65000"/>
                    <a:lumOff val="35000"/>
                  </a:schemeClr>
                </a:solidFill>
                <a:cs typeface="Times New Roman" pitchFamily="18" charset="0"/>
              </a:rPr>
              <a:t>of </a:t>
            </a:r>
            <a:r>
              <a:rPr lang="en-US" sz="3200" b="1" dirty="0">
                <a:solidFill>
                  <a:srgbClr val="FF0000"/>
                </a:solidFill>
                <a:cs typeface="Times New Roman" pitchFamily="18" charset="0"/>
              </a:rPr>
              <a:t>Malta</a:t>
            </a:r>
          </a:p>
          <a:p>
            <a:pPr marL="428625" indent="-428625">
              <a:buFont typeface="Arial" pitchFamily="34" charset="0"/>
              <a:buChar char="•"/>
            </a:pPr>
            <a:r>
              <a:rPr lang="en-US" sz="3200" dirty="0">
                <a:solidFill>
                  <a:schemeClr val="tx1">
                    <a:lumMod val="65000"/>
                    <a:lumOff val="35000"/>
                  </a:schemeClr>
                </a:solidFill>
                <a:cs typeface="Times New Roman" pitchFamily="18" charset="0"/>
              </a:rPr>
              <a:t>SAI of </a:t>
            </a:r>
            <a:r>
              <a:rPr lang="en-US" sz="3200" b="1" dirty="0">
                <a:solidFill>
                  <a:srgbClr val="FF0000"/>
                </a:solidFill>
                <a:cs typeface="Times New Roman" pitchFamily="18" charset="0"/>
              </a:rPr>
              <a:t>Mexico</a:t>
            </a:r>
          </a:p>
          <a:p>
            <a:pPr marL="428625" indent="-428625">
              <a:buFont typeface="Arial" pitchFamily="34" charset="0"/>
              <a:buChar char="•"/>
            </a:pPr>
            <a:r>
              <a:rPr lang="en-US" sz="3200" dirty="0">
                <a:solidFill>
                  <a:schemeClr val="tx1">
                    <a:lumMod val="65000"/>
                    <a:lumOff val="35000"/>
                  </a:schemeClr>
                </a:solidFill>
                <a:cs typeface="Times New Roman" pitchFamily="18" charset="0"/>
              </a:rPr>
              <a:t>SAI of </a:t>
            </a:r>
            <a:r>
              <a:rPr lang="en-US" sz="3200" b="1" dirty="0">
                <a:solidFill>
                  <a:srgbClr val="FF0000"/>
                </a:solidFill>
                <a:cs typeface="Times New Roman" pitchFamily="18" charset="0"/>
              </a:rPr>
              <a:t>Philippines</a:t>
            </a:r>
          </a:p>
          <a:p>
            <a:pPr marL="428625" indent="-428625">
              <a:buFont typeface="Arial" pitchFamily="34" charset="0"/>
              <a:buChar char="•"/>
            </a:pPr>
            <a:r>
              <a:rPr lang="en-US" sz="3200" dirty="0">
                <a:solidFill>
                  <a:schemeClr val="tx1">
                    <a:lumMod val="65000"/>
                    <a:lumOff val="35000"/>
                  </a:schemeClr>
                </a:solidFill>
                <a:cs typeface="Times New Roman" pitchFamily="18" charset="0"/>
              </a:rPr>
              <a:t>SAI of </a:t>
            </a:r>
            <a:r>
              <a:rPr lang="en-US" sz="3200" b="1" dirty="0">
                <a:solidFill>
                  <a:srgbClr val="FF0000"/>
                </a:solidFill>
                <a:cs typeface="Times New Roman" pitchFamily="18" charset="0"/>
              </a:rPr>
              <a:t>South Africa</a:t>
            </a:r>
          </a:p>
          <a:p>
            <a:pPr marL="428625" indent="-428625">
              <a:buFont typeface="Arial" pitchFamily="34" charset="0"/>
              <a:buChar char="•"/>
            </a:pPr>
            <a:r>
              <a:rPr lang="en-US" sz="3200" dirty="0">
                <a:solidFill>
                  <a:schemeClr val="tx1">
                    <a:lumMod val="65000"/>
                    <a:lumOff val="35000"/>
                  </a:schemeClr>
                </a:solidFill>
                <a:cs typeface="Times New Roman" pitchFamily="18" charset="0"/>
              </a:rPr>
              <a:t>SAI of </a:t>
            </a:r>
            <a:r>
              <a:rPr lang="en-US" sz="3200" b="1" dirty="0">
                <a:solidFill>
                  <a:srgbClr val="FF0000"/>
                </a:solidFill>
                <a:cs typeface="Times New Roman" pitchFamily="18" charset="0"/>
              </a:rPr>
              <a:t>Sudan</a:t>
            </a:r>
          </a:p>
        </p:txBody>
      </p:sp>
      <p:sp>
        <p:nvSpPr>
          <p:cNvPr id="3" name="Прямоугольник 2"/>
          <p:cNvSpPr/>
          <p:nvPr/>
        </p:nvSpPr>
        <p:spPr>
          <a:xfrm>
            <a:off x="1104900" y="3832989"/>
            <a:ext cx="5391150" cy="2062103"/>
          </a:xfrm>
          <a:prstGeom prst="rect">
            <a:avLst/>
          </a:prstGeom>
        </p:spPr>
        <p:txBody>
          <a:bodyPr wrap="square">
            <a:spAutoFit/>
          </a:bodyPr>
          <a:lstStyle/>
          <a:p>
            <a:pPr marL="428625" indent="-428625">
              <a:buFont typeface="Arial" pitchFamily="34" charset="0"/>
              <a:buChar char="•"/>
            </a:pPr>
            <a:r>
              <a:rPr lang="en-US" sz="3200" dirty="0">
                <a:solidFill>
                  <a:schemeClr val="tx1">
                    <a:lumMod val="65000"/>
                    <a:lumOff val="35000"/>
                  </a:schemeClr>
                </a:solidFill>
                <a:cs typeface="Times New Roman" pitchFamily="18" charset="0"/>
              </a:rPr>
              <a:t>SAI of </a:t>
            </a:r>
            <a:r>
              <a:rPr lang="en-US" sz="3200" b="1" dirty="0">
                <a:solidFill>
                  <a:srgbClr val="FF0000"/>
                </a:solidFill>
                <a:cs typeface="Times New Roman" pitchFamily="18" charset="0"/>
              </a:rPr>
              <a:t>Australia</a:t>
            </a:r>
          </a:p>
          <a:p>
            <a:pPr marL="428625" indent="-428625">
              <a:buFont typeface="Arial" pitchFamily="34" charset="0"/>
              <a:buChar char="•"/>
            </a:pPr>
            <a:r>
              <a:rPr lang="en-US" sz="3200" dirty="0">
                <a:solidFill>
                  <a:schemeClr val="tx1">
                    <a:lumMod val="65000"/>
                    <a:lumOff val="35000"/>
                  </a:schemeClr>
                </a:solidFill>
                <a:cs typeface="Times New Roman" pitchFamily="18" charset="0"/>
              </a:rPr>
              <a:t>SAI of </a:t>
            </a:r>
            <a:r>
              <a:rPr lang="en-US" sz="3200" b="1" dirty="0">
                <a:solidFill>
                  <a:srgbClr val="FF0000"/>
                </a:solidFill>
                <a:cs typeface="Times New Roman" pitchFamily="18" charset="0"/>
              </a:rPr>
              <a:t>Austria</a:t>
            </a:r>
          </a:p>
          <a:p>
            <a:pPr marL="428625" indent="-428625">
              <a:buFont typeface="Arial" pitchFamily="34" charset="0"/>
              <a:buChar char="•"/>
            </a:pPr>
            <a:r>
              <a:rPr lang="en-US" sz="3200" dirty="0">
                <a:solidFill>
                  <a:schemeClr val="tx1">
                    <a:lumMod val="65000"/>
                    <a:lumOff val="35000"/>
                  </a:schemeClr>
                </a:solidFill>
                <a:cs typeface="Times New Roman" pitchFamily="18" charset="0"/>
              </a:rPr>
              <a:t>SAI of </a:t>
            </a:r>
            <a:r>
              <a:rPr lang="en-US" sz="3200" b="1" dirty="0">
                <a:solidFill>
                  <a:srgbClr val="FF0000"/>
                </a:solidFill>
                <a:cs typeface="Times New Roman" pitchFamily="18" charset="0"/>
              </a:rPr>
              <a:t>Canada</a:t>
            </a:r>
          </a:p>
          <a:p>
            <a:pPr marL="428625" indent="-428625">
              <a:buFont typeface="Arial" pitchFamily="34" charset="0"/>
              <a:buChar char="•"/>
            </a:pPr>
            <a:r>
              <a:rPr lang="en-US" sz="3200" dirty="0">
                <a:solidFill>
                  <a:schemeClr val="tx1">
                    <a:lumMod val="65000"/>
                    <a:lumOff val="35000"/>
                  </a:schemeClr>
                </a:solidFill>
                <a:cs typeface="Times New Roman" pitchFamily="18" charset="0"/>
              </a:rPr>
              <a:t>SAI of </a:t>
            </a:r>
            <a:r>
              <a:rPr lang="en-US" sz="3200" b="1" dirty="0">
                <a:solidFill>
                  <a:srgbClr val="FF0000"/>
                </a:solidFill>
                <a:cs typeface="Times New Roman" pitchFamily="18" charset="0"/>
              </a:rPr>
              <a:t>Czech </a:t>
            </a:r>
            <a:r>
              <a:rPr lang="en-US" sz="3200" b="1" dirty="0" smtClean="0">
                <a:solidFill>
                  <a:srgbClr val="FF0000"/>
                </a:solidFill>
                <a:cs typeface="Times New Roman" pitchFamily="18" charset="0"/>
              </a:rPr>
              <a:t>Republic</a:t>
            </a:r>
            <a:endParaRPr lang="en-US" sz="3200" b="1" dirty="0">
              <a:solidFill>
                <a:srgbClr val="FF0000"/>
              </a:solidFill>
              <a:cs typeface="Times New Roman" pitchFamily="18" charset="0"/>
            </a:endParaRPr>
          </a:p>
        </p:txBody>
      </p:sp>
      <p:sp>
        <p:nvSpPr>
          <p:cNvPr id="4" name="Прямоугольник 3"/>
          <p:cNvSpPr/>
          <p:nvPr/>
        </p:nvSpPr>
        <p:spPr>
          <a:xfrm>
            <a:off x="2562840" y="6512172"/>
            <a:ext cx="12706351" cy="2062103"/>
          </a:xfrm>
          <a:prstGeom prst="rect">
            <a:avLst/>
          </a:prstGeom>
        </p:spPr>
        <p:txBody>
          <a:bodyPr wrap="square">
            <a:spAutoFit/>
          </a:bodyPr>
          <a:lstStyle/>
          <a:p>
            <a:pPr algn="ctr"/>
            <a:r>
              <a:rPr lang="en-US" sz="2800" b="1" dirty="0">
                <a:solidFill>
                  <a:schemeClr val="tx1">
                    <a:lumMod val="65000"/>
                    <a:lumOff val="35000"/>
                  </a:schemeClr>
                </a:solidFill>
                <a:cs typeface="Times New Roman" pitchFamily="18" charset="0"/>
              </a:rPr>
              <a:t>3</a:t>
            </a:r>
            <a:r>
              <a:rPr lang="en-US" sz="2800" b="1" dirty="0" smtClean="0">
                <a:solidFill>
                  <a:schemeClr val="tx1">
                    <a:lumMod val="65000"/>
                    <a:lumOff val="35000"/>
                  </a:schemeClr>
                </a:solidFill>
                <a:cs typeface="Times New Roman" pitchFamily="18" charset="0"/>
              </a:rPr>
              <a:t> </a:t>
            </a:r>
            <a:r>
              <a:rPr lang="en-US" sz="3200" b="1" dirty="0">
                <a:solidFill>
                  <a:schemeClr val="tx1">
                    <a:lumMod val="65000"/>
                    <a:lumOff val="35000"/>
                  </a:schemeClr>
                </a:solidFill>
                <a:cs typeface="Times New Roman" pitchFamily="18" charset="0"/>
              </a:rPr>
              <a:t>organizations</a:t>
            </a:r>
            <a:r>
              <a:rPr lang="en-US" sz="2800" b="1" dirty="0">
                <a:solidFill>
                  <a:schemeClr val="tx1">
                    <a:lumMod val="65000"/>
                    <a:lumOff val="35000"/>
                  </a:schemeClr>
                </a:solidFill>
                <a:cs typeface="Times New Roman" pitchFamily="18" charset="0"/>
              </a:rPr>
              <a:t>:</a:t>
            </a:r>
          </a:p>
          <a:p>
            <a:r>
              <a:rPr lang="en-US" sz="3200" b="1" dirty="0">
                <a:solidFill>
                  <a:srgbClr val="FF0000"/>
                </a:solidFill>
                <a:cs typeface="Times New Roman" pitchFamily="18" charset="0"/>
              </a:rPr>
              <a:t>Institute of Internal Auditors</a:t>
            </a:r>
          </a:p>
          <a:p>
            <a:r>
              <a:rPr lang="en-US" sz="3200" b="1" dirty="0">
                <a:solidFill>
                  <a:srgbClr val="FF0000"/>
                </a:solidFill>
                <a:cs typeface="Times New Roman" pitchFamily="18" charset="0"/>
              </a:rPr>
              <a:t>The International Consortium on Governmental Financial </a:t>
            </a:r>
            <a:r>
              <a:rPr lang="en-US" sz="3200" b="1" dirty="0" smtClean="0">
                <a:solidFill>
                  <a:srgbClr val="FF0000"/>
                </a:solidFill>
                <a:cs typeface="Times New Roman" pitchFamily="18" charset="0"/>
              </a:rPr>
              <a:t>Management</a:t>
            </a:r>
          </a:p>
          <a:p>
            <a:r>
              <a:rPr lang="en-US" sz="3200" b="1" dirty="0" smtClean="0">
                <a:solidFill>
                  <a:srgbClr val="FF0000"/>
                </a:solidFill>
                <a:cs typeface="Times New Roman" pitchFamily="18" charset="0"/>
              </a:rPr>
              <a:t>The OECD </a:t>
            </a:r>
            <a:endParaRPr lang="en-US" sz="3200" b="1" dirty="0">
              <a:solidFill>
                <a:srgbClr val="FF0000"/>
              </a:solidFill>
              <a:cs typeface="Times New Roman" pitchFamily="18" charset="0"/>
            </a:endParaRPr>
          </a:p>
        </p:txBody>
      </p:sp>
      <p:sp>
        <p:nvSpPr>
          <p:cNvPr id="14" name="TextBox 13"/>
          <p:cNvSpPr txBox="1"/>
          <p:nvPr/>
        </p:nvSpPr>
        <p:spPr>
          <a:xfrm>
            <a:off x="794618" y="8647566"/>
            <a:ext cx="15962665" cy="907941"/>
          </a:xfrm>
          <a:prstGeom prst="rect">
            <a:avLst/>
          </a:prstGeom>
          <a:noFill/>
        </p:spPr>
        <p:txBody>
          <a:bodyPr wrap="square" lIns="137160" tIns="68580" rIns="137160" bIns="68580" rtlCol="0">
            <a:spAutoFit/>
          </a:bodyPr>
          <a:lstStyle/>
          <a:p>
            <a:r>
              <a:rPr lang="en-US" sz="3200" b="1" dirty="0" smtClean="0">
                <a:solidFill>
                  <a:schemeClr val="tx1">
                    <a:lumMod val="65000"/>
                    <a:lumOff val="35000"/>
                  </a:schemeClr>
                </a:solidFill>
                <a:cs typeface="Times New Roman" pitchFamily="18" charset="0"/>
              </a:rPr>
              <a:t>Draft Endorsement version </a:t>
            </a:r>
            <a:r>
              <a:rPr lang="en-US" sz="3200" dirty="0" smtClean="0">
                <a:solidFill>
                  <a:schemeClr val="tx1">
                    <a:lumMod val="65000"/>
                    <a:lumOff val="35000"/>
                  </a:schemeClr>
                </a:solidFill>
                <a:cs typeface="Times New Roman" pitchFamily="18" charset="0"/>
              </a:rPr>
              <a:t>submitted to KSC </a:t>
            </a:r>
            <a:r>
              <a:rPr lang="en-US" sz="3200" dirty="0">
                <a:solidFill>
                  <a:schemeClr val="tx1">
                    <a:lumMod val="65000"/>
                    <a:lumOff val="35000"/>
                  </a:schemeClr>
                </a:solidFill>
                <a:cs typeface="Times New Roman" pitchFamily="18" charset="0"/>
              </a:rPr>
              <a:t>on </a:t>
            </a:r>
            <a:r>
              <a:rPr lang="en-US" sz="3200" dirty="0" smtClean="0">
                <a:solidFill>
                  <a:schemeClr val="tx1">
                    <a:lumMod val="65000"/>
                    <a:lumOff val="35000"/>
                  </a:schemeClr>
                </a:solidFill>
                <a:cs typeface="Times New Roman" pitchFamily="18" charset="0"/>
              </a:rPr>
              <a:t>May 30,2019</a:t>
            </a:r>
          </a:p>
          <a:p>
            <a:endParaRPr lang="en-US" b="1" dirty="0"/>
          </a:p>
        </p:txBody>
      </p:sp>
      <p:sp>
        <p:nvSpPr>
          <p:cNvPr id="18" name="Прямоугольник 17"/>
          <p:cNvSpPr/>
          <p:nvPr/>
        </p:nvSpPr>
        <p:spPr>
          <a:xfrm>
            <a:off x="5889874" y="3832989"/>
            <a:ext cx="5391150" cy="2062103"/>
          </a:xfrm>
          <a:prstGeom prst="rect">
            <a:avLst/>
          </a:prstGeom>
        </p:spPr>
        <p:txBody>
          <a:bodyPr wrap="square">
            <a:spAutoFit/>
          </a:bodyPr>
          <a:lstStyle/>
          <a:p>
            <a:pPr marL="428625" indent="-428625">
              <a:buFont typeface="Arial" pitchFamily="34" charset="0"/>
              <a:buChar char="•"/>
            </a:pPr>
            <a:r>
              <a:rPr lang="en-US" sz="3200" dirty="0" smtClean="0">
                <a:solidFill>
                  <a:schemeClr val="tx1">
                    <a:lumMod val="65000"/>
                    <a:lumOff val="35000"/>
                  </a:schemeClr>
                </a:solidFill>
                <a:cs typeface="Times New Roman" pitchFamily="18" charset="0"/>
              </a:rPr>
              <a:t>SAI </a:t>
            </a:r>
            <a:r>
              <a:rPr lang="en-US" sz="3200" dirty="0">
                <a:solidFill>
                  <a:schemeClr val="tx1">
                    <a:lumMod val="65000"/>
                    <a:lumOff val="35000"/>
                  </a:schemeClr>
                </a:solidFill>
                <a:cs typeface="Times New Roman" pitchFamily="18" charset="0"/>
              </a:rPr>
              <a:t>of </a:t>
            </a:r>
            <a:r>
              <a:rPr lang="en-US" sz="3200" b="1" dirty="0">
                <a:solidFill>
                  <a:srgbClr val="FF0000"/>
                </a:solidFill>
                <a:cs typeface="Times New Roman" pitchFamily="18" charset="0"/>
              </a:rPr>
              <a:t>Ecuador</a:t>
            </a:r>
          </a:p>
          <a:p>
            <a:pPr marL="428625" indent="-428625">
              <a:buFont typeface="Arial" pitchFamily="34" charset="0"/>
              <a:buChar char="•"/>
            </a:pPr>
            <a:r>
              <a:rPr lang="en-US" sz="3200" dirty="0">
                <a:solidFill>
                  <a:schemeClr val="tx1">
                    <a:lumMod val="65000"/>
                    <a:lumOff val="35000"/>
                  </a:schemeClr>
                </a:solidFill>
                <a:cs typeface="Times New Roman" pitchFamily="18" charset="0"/>
              </a:rPr>
              <a:t>SAI of </a:t>
            </a:r>
            <a:r>
              <a:rPr lang="en-US" sz="3200" b="1" dirty="0" smtClean="0">
                <a:solidFill>
                  <a:srgbClr val="FF0000"/>
                </a:solidFill>
                <a:cs typeface="Times New Roman" pitchFamily="18" charset="0"/>
              </a:rPr>
              <a:t>Finland</a:t>
            </a:r>
          </a:p>
          <a:p>
            <a:pPr marL="428625" indent="-428625">
              <a:buFont typeface="Arial" pitchFamily="34" charset="0"/>
              <a:buChar char="•"/>
            </a:pPr>
            <a:r>
              <a:rPr lang="en-US" sz="3200" dirty="0">
                <a:solidFill>
                  <a:schemeClr val="tx1">
                    <a:lumMod val="65000"/>
                    <a:lumOff val="35000"/>
                  </a:schemeClr>
                </a:solidFill>
                <a:cs typeface="Times New Roman" pitchFamily="18" charset="0"/>
              </a:rPr>
              <a:t>SAI of </a:t>
            </a:r>
            <a:r>
              <a:rPr lang="en-US" sz="3200" b="1" dirty="0">
                <a:solidFill>
                  <a:srgbClr val="FF0000"/>
                </a:solidFill>
                <a:cs typeface="Times New Roman" pitchFamily="18" charset="0"/>
              </a:rPr>
              <a:t>Kuwait</a:t>
            </a:r>
          </a:p>
          <a:p>
            <a:pPr marL="428625" indent="-428625">
              <a:buFont typeface="Arial" pitchFamily="34" charset="0"/>
              <a:buChar char="•"/>
            </a:pPr>
            <a:r>
              <a:rPr lang="en-US" sz="3200" dirty="0">
                <a:solidFill>
                  <a:schemeClr val="tx1">
                    <a:lumMod val="65000"/>
                    <a:lumOff val="35000"/>
                  </a:schemeClr>
                </a:solidFill>
                <a:cs typeface="Times New Roman" pitchFamily="18" charset="0"/>
              </a:rPr>
              <a:t>SAI of </a:t>
            </a:r>
            <a:r>
              <a:rPr lang="en-US" sz="3200" b="1" dirty="0" smtClean="0">
                <a:solidFill>
                  <a:srgbClr val="FF0000"/>
                </a:solidFill>
                <a:cs typeface="Times New Roman" pitchFamily="18" charset="0"/>
              </a:rPr>
              <a:t>Lithuania</a:t>
            </a:r>
            <a:endParaRPr lang="en-US" sz="3200" b="1" dirty="0">
              <a:solidFill>
                <a:srgbClr val="FF0000"/>
              </a:solidFill>
              <a:cs typeface="Times New Roman" pitchFamily="18" charset="0"/>
            </a:endParaRPr>
          </a:p>
        </p:txBody>
      </p:sp>
    </p:spTree>
    <p:extLst>
      <p:ext uri="{BB962C8B-B14F-4D97-AF65-F5344CB8AC3E}">
        <p14:creationId xmlns:p14="http://schemas.microsoft.com/office/powerpoint/2010/main" val="619525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4E3FDB7E-E078-D44D-92E3-9A671D900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57283" y="267922"/>
            <a:ext cx="880272" cy="903127"/>
          </a:xfrm>
          <a:prstGeom prst="rect">
            <a:avLst/>
          </a:prstGeom>
        </p:spPr>
      </p:pic>
      <p:sp>
        <p:nvSpPr>
          <p:cNvPr id="10" name="TextBox 9">
            <a:extLst>
              <a:ext uri="{FF2B5EF4-FFF2-40B4-BE49-F238E27FC236}">
                <a16:creationId xmlns:a16="http://schemas.microsoft.com/office/drawing/2014/main" id="{3018372D-0A58-9A40-AE6C-8E24D24CC548}"/>
              </a:ext>
            </a:extLst>
          </p:cNvPr>
          <p:cNvSpPr txBox="1"/>
          <p:nvPr/>
        </p:nvSpPr>
        <p:spPr>
          <a:xfrm>
            <a:off x="17044098" y="497864"/>
            <a:ext cx="340158" cy="461665"/>
          </a:xfrm>
          <a:prstGeom prst="rect">
            <a:avLst/>
          </a:prstGeom>
          <a:noFill/>
        </p:spPr>
        <p:txBody>
          <a:bodyPr wrap="none" rtlCol="0" anchor="ctr" anchorCtr="0">
            <a:spAutoFit/>
          </a:bodyPr>
          <a:lstStyle/>
          <a:p>
            <a:r>
              <a:rPr lang="en-US" sz="2400" dirty="0">
                <a:solidFill>
                  <a:schemeClr val="tx1">
                    <a:lumMod val="95000"/>
                    <a:lumOff val="5000"/>
                  </a:schemeClr>
                </a:solidFill>
              </a:rPr>
              <a:t>5</a:t>
            </a:r>
            <a:endParaRPr lang="ru-RU" sz="2400" dirty="0">
              <a:solidFill>
                <a:schemeClr val="tx1">
                  <a:lumMod val="95000"/>
                  <a:lumOff val="5000"/>
                </a:schemeClr>
              </a:solidFill>
            </a:endParaRPr>
          </a:p>
        </p:txBody>
      </p:sp>
      <p:cxnSp>
        <p:nvCxnSpPr>
          <p:cNvPr id="11" name="Прямая соединительная линия 10">
            <a:extLst>
              <a:ext uri="{FF2B5EF4-FFF2-40B4-BE49-F238E27FC236}">
                <a16:creationId xmlns:a16="http://schemas.microsoft.com/office/drawing/2014/main" id="{9D16ECB5-0FC2-8A48-9940-7C7FF1D143CE}"/>
              </a:ext>
            </a:extLst>
          </p:cNvPr>
          <p:cNvCxnSpPr/>
          <p:nvPr/>
        </p:nvCxnSpPr>
        <p:spPr>
          <a:xfrm>
            <a:off x="0" y="1617964"/>
            <a:ext cx="1828034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pic>
        <p:nvPicPr>
          <p:cNvPr id="15" name="Рисунок 14">
            <a:extLst>
              <a:ext uri="{FF2B5EF4-FFF2-40B4-BE49-F238E27FC236}">
                <a16:creationId xmlns:a16="http://schemas.microsoft.com/office/drawing/2014/main" id="{41FAAD02-41AC-D84B-9241-0807FE8F369A}"/>
              </a:ext>
            </a:extLst>
          </p:cNvPr>
          <p:cNvPicPr>
            <a:picLocks noChangeAspect="1"/>
          </p:cNvPicPr>
          <p:nvPr/>
        </p:nvPicPr>
        <p:blipFill>
          <a:blip r:embed="rId3"/>
          <a:stretch>
            <a:fillRect/>
          </a:stretch>
        </p:blipFill>
        <p:spPr>
          <a:xfrm>
            <a:off x="395475" y="85558"/>
            <a:ext cx="1760743" cy="1347044"/>
          </a:xfrm>
          <a:prstGeom prst="rect">
            <a:avLst/>
          </a:prstGeom>
        </p:spPr>
      </p:pic>
      <p:sp>
        <p:nvSpPr>
          <p:cNvPr id="16" name="Прямоугольник 15"/>
          <p:cNvSpPr/>
          <p:nvPr/>
        </p:nvSpPr>
        <p:spPr>
          <a:xfrm>
            <a:off x="3157010" y="365287"/>
            <a:ext cx="11966320" cy="1200329"/>
          </a:xfrm>
          <a:prstGeom prst="rect">
            <a:avLst/>
          </a:prstGeom>
        </p:spPr>
        <p:txBody>
          <a:bodyPr wrap="square">
            <a:spAutoFit/>
          </a:bodyPr>
          <a:lstStyle/>
          <a:p>
            <a:pPr algn="ctr"/>
            <a:r>
              <a:rPr lang="en-US" sz="3600" b="1" dirty="0" smtClean="0"/>
              <a:t>GUIDANCE </a:t>
            </a:r>
            <a:r>
              <a:rPr lang="en-US" sz="3600" b="1" dirty="0"/>
              <a:t>ON AUDIT OF THE USE AND DEVELOPMENT</a:t>
            </a:r>
          </a:p>
          <a:p>
            <a:pPr algn="ctr"/>
            <a:r>
              <a:rPr lang="en-US" sz="3600" b="1" dirty="0"/>
              <a:t>OF KEY NATIONAL </a:t>
            </a:r>
            <a:r>
              <a:rPr lang="en-US" sz="3600" b="1" dirty="0" smtClean="0"/>
              <a:t>INDICATORS</a:t>
            </a:r>
            <a:endParaRPr lang="en-US" sz="3600" b="1" dirty="0"/>
          </a:p>
        </p:txBody>
      </p:sp>
      <p:graphicFrame>
        <p:nvGraphicFramePr>
          <p:cNvPr id="42" name="Таблица 41"/>
          <p:cNvGraphicFramePr>
            <a:graphicFrameLocks noGrp="1"/>
          </p:cNvGraphicFramePr>
          <p:nvPr>
            <p:extLst>
              <p:ext uri="{D42A27DB-BD31-4B8C-83A1-F6EECF244321}">
                <p14:modId xmlns:p14="http://schemas.microsoft.com/office/powerpoint/2010/main" val="2077953987"/>
              </p:ext>
            </p:extLst>
          </p:nvPr>
        </p:nvGraphicFramePr>
        <p:xfrm>
          <a:off x="1243021" y="2157746"/>
          <a:ext cx="16144871" cy="6523088"/>
        </p:xfrm>
        <a:graphic>
          <a:graphicData uri="http://schemas.openxmlformats.org/drawingml/2006/table">
            <a:tbl>
              <a:tblPr firstRow="1" bandRow="1">
                <a:tableStyleId>{5C22544A-7EE6-4342-B048-85BDC9FD1C3A}</a:tableStyleId>
              </a:tblPr>
              <a:tblGrid>
                <a:gridCol w="3073799">
                  <a:extLst>
                    <a:ext uri="{9D8B030D-6E8A-4147-A177-3AD203B41FA5}">
                      <a16:colId xmlns:a16="http://schemas.microsoft.com/office/drawing/2014/main" val="20000"/>
                    </a:ext>
                  </a:extLst>
                </a:gridCol>
                <a:gridCol w="544628">
                  <a:extLst>
                    <a:ext uri="{9D8B030D-6E8A-4147-A177-3AD203B41FA5}">
                      <a16:colId xmlns:a16="http://schemas.microsoft.com/office/drawing/2014/main" val="20001"/>
                    </a:ext>
                  </a:extLst>
                </a:gridCol>
                <a:gridCol w="544628">
                  <a:extLst>
                    <a:ext uri="{9D8B030D-6E8A-4147-A177-3AD203B41FA5}">
                      <a16:colId xmlns:a16="http://schemas.microsoft.com/office/drawing/2014/main" val="20002"/>
                    </a:ext>
                  </a:extLst>
                </a:gridCol>
                <a:gridCol w="544628">
                  <a:extLst>
                    <a:ext uri="{9D8B030D-6E8A-4147-A177-3AD203B41FA5}">
                      <a16:colId xmlns:a16="http://schemas.microsoft.com/office/drawing/2014/main" val="20003"/>
                    </a:ext>
                  </a:extLst>
                </a:gridCol>
                <a:gridCol w="544628">
                  <a:extLst>
                    <a:ext uri="{9D8B030D-6E8A-4147-A177-3AD203B41FA5}">
                      <a16:colId xmlns:a16="http://schemas.microsoft.com/office/drawing/2014/main" val="20004"/>
                    </a:ext>
                  </a:extLst>
                </a:gridCol>
                <a:gridCol w="544628">
                  <a:extLst>
                    <a:ext uri="{9D8B030D-6E8A-4147-A177-3AD203B41FA5}">
                      <a16:colId xmlns:a16="http://schemas.microsoft.com/office/drawing/2014/main" val="20005"/>
                    </a:ext>
                  </a:extLst>
                </a:gridCol>
                <a:gridCol w="544628">
                  <a:extLst>
                    <a:ext uri="{9D8B030D-6E8A-4147-A177-3AD203B41FA5}">
                      <a16:colId xmlns:a16="http://schemas.microsoft.com/office/drawing/2014/main" val="20006"/>
                    </a:ext>
                  </a:extLst>
                </a:gridCol>
                <a:gridCol w="544628">
                  <a:extLst>
                    <a:ext uri="{9D8B030D-6E8A-4147-A177-3AD203B41FA5}">
                      <a16:colId xmlns:a16="http://schemas.microsoft.com/office/drawing/2014/main" val="20007"/>
                    </a:ext>
                  </a:extLst>
                </a:gridCol>
                <a:gridCol w="544628">
                  <a:extLst>
                    <a:ext uri="{9D8B030D-6E8A-4147-A177-3AD203B41FA5}">
                      <a16:colId xmlns:a16="http://schemas.microsoft.com/office/drawing/2014/main" val="20008"/>
                    </a:ext>
                  </a:extLst>
                </a:gridCol>
                <a:gridCol w="544628">
                  <a:extLst>
                    <a:ext uri="{9D8B030D-6E8A-4147-A177-3AD203B41FA5}">
                      <a16:colId xmlns:a16="http://schemas.microsoft.com/office/drawing/2014/main" val="20009"/>
                    </a:ext>
                  </a:extLst>
                </a:gridCol>
                <a:gridCol w="544628">
                  <a:extLst>
                    <a:ext uri="{9D8B030D-6E8A-4147-A177-3AD203B41FA5}">
                      <a16:colId xmlns:a16="http://schemas.microsoft.com/office/drawing/2014/main" val="20010"/>
                    </a:ext>
                  </a:extLst>
                </a:gridCol>
                <a:gridCol w="544628">
                  <a:extLst>
                    <a:ext uri="{9D8B030D-6E8A-4147-A177-3AD203B41FA5}">
                      <a16:colId xmlns:a16="http://schemas.microsoft.com/office/drawing/2014/main" val="20011"/>
                    </a:ext>
                  </a:extLst>
                </a:gridCol>
                <a:gridCol w="544628">
                  <a:extLst>
                    <a:ext uri="{9D8B030D-6E8A-4147-A177-3AD203B41FA5}">
                      <a16:colId xmlns:a16="http://schemas.microsoft.com/office/drawing/2014/main" val="20012"/>
                    </a:ext>
                  </a:extLst>
                </a:gridCol>
                <a:gridCol w="544628">
                  <a:extLst>
                    <a:ext uri="{9D8B030D-6E8A-4147-A177-3AD203B41FA5}">
                      <a16:colId xmlns:a16="http://schemas.microsoft.com/office/drawing/2014/main" val="20013"/>
                    </a:ext>
                  </a:extLst>
                </a:gridCol>
                <a:gridCol w="544628">
                  <a:extLst>
                    <a:ext uri="{9D8B030D-6E8A-4147-A177-3AD203B41FA5}">
                      <a16:colId xmlns:a16="http://schemas.microsoft.com/office/drawing/2014/main" val="20014"/>
                    </a:ext>
                  </a:extLst>
                </a:gridCol>
                <a:gridCol w="544628">
                  <a:extLst>
                    <a:ext uri="{9D8B030D-6E8A-4147-A177-3AD203B41FA5}">
                      <a16:colId xmlns:a16="http://schemas.microsoft.com/office/drawing/2014/main" val="20015"/>
                    </a:ext>
                  </a:extLst>
                </a:gridCol>
                <a:gridCol w="544628">
                  <a:extLst>
                    <a:ext uri="{9D8B030D-6E8A-4147-A177-3AD203B41FA5}">
                      <a16:colId xmlns:a16="http://schemas.microsoft.com/office/drawing/2014/main" val="20016"/>
                    </a:ext>
                  </a:extLst>
                </a:gridCol>
                <a:gridCol w="544628">
                  <a:extLst>
                    <a:ext uri="{9D8B030D-6E8A-4147-A177-3AD203B41FA5}">
                      <a16:colId xmlns:a16="http://schemas.microsoft.com/office/drawing/2014/main" val="20017"/>
                    </a:ext>
                  </a:extLst>
                </a:gridCol>
                <a:gridCol w="544628">
                  <a:extLst>
                    <a:ext uri="{9D8B030D-6E8A-4147-A177-3AD203B41FA5}">
                      <a16:colId xmlns:a16="http://schemas.microsoft.com/office/drawing/2014/main" val="20018"/>
                    </a:ext>
                  </a:extLst>
                </a:gridCol>
                <a:gridCol w="544628">
                  <a:extLst>
                    <a:ext uri="{9D8B030D-6E8A-4147-A177-3AD203B41FA5}">
                      <a16:colId xmlns:a16="http://schemas.microsoft.com/office/drawing/2014/main" val="20019"/>
                    </a:ext>
                  </a:extLst>
                </a:gridCol>
                <a:gridCol w="544628">
                  <a:extLst>
                    <a:ext uri="{9D8B030D-6E8A-4147-A177-3AD203B41FA5}">
                      <a16:colId xmlns:a16="http://schemas.microsoft.com/office/drawing/2014/main" val="20020"/>
                    </a:ext>
                  </a:extLst>
                </a:gridCol>
                <a:gridCol w="544628">
                  <a:extLst>
                    <a:ext uri="{9D8B030D-6E8A-4147-A177-3AD203B41FA5}">
                      <a16:colId xmlns:a16="http://schemas.microsoft.com/office/drawing/2014/main" val="20021"/>
                    </a:ext>
                  </a:extLst>
                </a:gridCol>
                <a:gridCol w="544628">
                  <a:extLst>
                    <a:ext uri="{9D8B030D-6E8A-4147-A177-3AD203B41FA5}">
                      <a16:colId xmlns:a16="http://schemas.microsoft.com/office/drawing/2014/main" val="20022"/>
                    </a:ext>
                  </a:extLst>
                </a:gridCol>
                <a:gridCol w="544628">
                  <a:extLst>
                    <a:ext uri="{9D8B030D-6E8A-4147-A177-3AD203B41FA5}">
                      <a16:colId xmlns:a16="http://schemas.microsoft.com/office/drawing/2014/main" val="20023"/>
                    </a:ext>
                  </a:extLst>
                </a:gridCol>
                <a:gridCol w="544628">
                  <a:extLst>
                    <a:ext uri="{9D8B030D-6E8A-4147-A177-3AD203B41FA5}">
                      <a16:colId xmlns:a16="http://schemas.microsoft.com/office/drawing/2014/main" val="20024"/>
                    </a:ext>
                  </a:extLst>
                </a:gridCol>
              </a:tblGrid>
              <a:tr h="754496">
                <a:tc>
                  <a:txBody>
                    <a:bodyPr/>
                    <a:lstStyle/>
                    <a:p>
                      <a:endParaRPr lang="ru-RU" sz="41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r>
                        <a:rPr lang="en-US" sz="2100" dirty="0">
                          <a:solidFill>
                            <a:schemeClr val="tx1"/>
                          </a:solidFill>
                        </a:rPr>
                        <a:t>2017</a:t>
                      </a:r>
                      <a:endParaRPr lang="ru-RU" sz="2100" dirty="0">
                        <a:solidFill>
                          <a:schemeClr val="tx1"/>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12">
                  <a:txBody>
                    <a:bodyPr/>
                    <a:lstStyle/>
                    <a:p>
                      <a:pPr algn="ctr"/>
                      <a:r>
                        <a:rPr lang="en-US" sz="2100" dirty="0">
                          <a:solidFill>
                            <a:schemeClr val="tx1"/>
                          </a:solidFill>
                        </a:rPr>
                        <a:t>2018</a:t>
                      </a:r>
                      <a:endParaRPr lang="ru-RU" sz="2100" dirty="0">
                        <a:solidFill>
                          <a:schemeClr val="tx1"/>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9">
                  <a:txBody>
                    <a:bodyPr/>
                    <a:lstStyle/>
                    <a:p>
                      <a:pPr algn="ctr"/>
                      <a:r>
                        <a:rPr lang="en-US" sz="2100" dirty="0">
                          <a:solidFill>
                            <a:schemeClr val="tx1"/>
                          </a:solidFill>
                        </a:rPr>
                        <a:t>2019</a:t>
                      </a:r>
                      <a:endParaRPr lang="ru-RU" sz="2100" dirty="0">
                        <a:solidFill>
                          <a:schemeClr val="tx1"/>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7248">
                <a:tc>
                  <a:txBody>
                    <a:bodyPr/>
                    <a:lstStyle/>
                    <a:p>
                      <a:endParaRPr lang="ru-RU" sz="16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b="1" dirty="0"/>
                        <a:t>Oct</a:t>
                      </a:r>
                      <a:endParaRPr lang="ru-RU" sz="1100" b="1"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l" defTabSz="914400" rtl="0" eaLnBrk="1" latinLnBrk="0" hangingPunct="1"/>
                      <a:r>
                        <a:rPr lang="en-US" sz="1100" b="1" kern="1200" dirty="0">
                          <a:solidFill>
                            <a:schemeClr val="dk1"/>
                          </a:solidFill>
                          <a:latin typeface="+mn-lt"/>
                          <a:ea typeface="+mn-ea"/>
                          <a:cs typeface="+mn-cs"/>
                        </a:rPr>
                        <a:t>Nov</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l" defTabSz="914400" rtl="0" eaLnBrk="1" latinLnBrk="0" hangingPunct="1"/>
                      <a:r>
                        <a:rPr lang="en-US" sz="1100" b="1" kern="1200" dirty="0">
                          <a:solidFill>
                            <a:schemeClr val="dk1"/>
                          </a:solidFill>
                          <a:latin typeface="+mn-lt"/>
                          <a:ea typeface="+mn-ea"/>
                          <a:cs typeface="+mn-cs"/>
                        </a:rPr>
                        <a:t>Dec</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l" defTabSz="914400" rtl="0" eaLnBrk="1" latinLnBrk="0" hangingPunct="1"/>
                      <a:r>
                        <a:rPr lang="en-US" sz="1100" b="1" kern="1200" dirty="0">
                          <a:solidFill>
                            <a:schemeClr val="dk1"/>
                          </a:solidFill>
                          <a:latin typeface="+mn-lt"/>
                          <a:ea typeface="+mn-ea"/>
                          <a:cs typeface="+mn-cs"/>
                        </a:rPr>
                        <a:t>Jan</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l" defTabSz="914400" rtl="0" eaLnBrk="1" latinLnBrk="0" hangingPunct="1"/>
                      <a:r>
                        <a:rPr lang="en-US" sz="1100" b="1" kern="1200" dirty="0">
                          <a:solidFill>
                            <a:schemeClr val="dk1"/>
                          </a:solidFill>
                          <a:latin typeface="+mn-lt"/>
                          <a:ea typeface="+mn-ea"/>
                          <a:cs typeface="+mn-cs"/>
                        </a:rPr>
                        <a:t>Feb</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l" defTabSz="914400" rtl="0" eaLnBrk="1" latinLnBrk="0" hangingPunct="1"/>
                      <a:r>
                        <a:rPr lang="en-US" sz="1100" b="1" kern="1200" dirty="0">
                          <a:solidFill>
                            <a:schemeClr val="dk1"/>
                          </a:solidFill>
                          <a:latin typeface="+mn-lt"/>
                          <a:ea typeface="+mn-ea"/>
                          <a:cs typeface="+mn-cs"/>
                        </a:rPr>
                        <a:t>Mar</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l" defTabSz="914400" rtl="0" eaLnBrk="1" latinLnBrk="0" hangingPunct="1"/>
                      <a:r>
                        <a:rPr lang="en-US" sz="1100" b="1" kern="1200" dirty="0">
                          <a:solidFill>
                            <a:schemeClr val="dk1"/>
                          </a:solidFill>
                          <a:latin typeface="+mn-lt"/>
                          <a:ea typeface="+mn-ea"/>
                          <a:cs typeface="+mn-cs"/>
                        </a:rPr>
                        <a:t>Apr</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l" defTabSz="914400" rtl="0" eaLnBrk="1" latinLnBrk="0" hangingPunct="1"/>
                      <a:r>
                        <a:rPr lang="en-US" sz="1100" b="1" kern="1200" dirty="0">
                          <a:solidFill>
                            <a:schemeClr val="dk1"/>
                          </a:solidFill>
                          <a:latin typeface="+mn-lt"/>
                          <a:ea typeface="+mn-ea"/>
                          <a:cs typeface="+mn-cs"/>
                        </a:rPr>
                        <a:t>May</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BBDBF"/>
                    </a:solidFill>
                  </a:tcPr>
                </a:tc>
                <a:tc>
                  <a:txBody>
                    <a:bodyPr/>
                    <a:lstStyle/>
                    <a:p>
                      <a:pPr marL="0" algn="l" defTabSz="914400" rtl="0" eaLnBrk="1" latinLnBrk="0" hangingPunct="1"/>
                      <a:r>
                        <a:rPr lang="en-US" sz="1100" b="1" kern="1200" dirty="0">
                          <a:solidFill>
                            <a:schemeClr val="dk1"/>
                          </a:solidFill>
                          <a:latin typeface="+mn-lt"/>
                          <a:ea typeface="+mn-ea"/>
                          <a:cs typeface="+mn-cs"/>
                        </a:rPr>
                        <a:t>Jun</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BBDBF"/>
                    </a:solidFill>
                  </a:tcPr>
                </a:tc>
                <a:tc>
                  <a:txBody>
                    <a:bodyPr/>
                    <a:lstStyle/>
                    <a:p>
                      <a:pPr marL="0" algn="l" defTabSz="914400" rtl="0" eaLnBrk="1" latinLnBrk="0" hangingPunct="1"/>
                      <a:r>
                        <a:rPr lang="en-US" sz="1100" b="1" kern="1200" dirty="0">
                          <a:solidFill>
                            <a:schemeClr val="dk1"/>
                          </a:solidFill>
                          <a:latin typeface="+mn-lt"/>
                          <a:ea typeface="+mn-ea"/>
                          <a:cs typeface="+mn-cs"/>
                        </a:rPr>
                        <a:t>Jul</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BBDBF"/>
                    </a:solidFill>
                  </a:tcPr>
                </a:tc>
                <a:tc>
                  <a:txBody>
                    <a:bodyPr/>
                    <a:lstStyle/>
                    <a:p>
                      <a:pPr marL="0" algn="l" defTabSz="914400" rtl="0" eaLnBrk="1" latinLnBrk="0" hangingPunct="1"/>
                      <a:r>
                        <a:rPr lang="en-US" sz="1100" b="1" kern="1200" dirty="0">
                          <a:solidFill>
                            <a:schemeClr val="dk1"/>
                          </a:solidFill>
                          <a:latin typeface="+mn-lt"/>
                          <a:ea typeface="+mn-ea"/>
                          <a:cs typeface="+mn-cs"/>
                        </a:rPr>
                        <a:t>Aug</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BBDBF"/>
                    </a:solidFill>
                  </a:tcPr>
                </a:tc>
                <a:tc>
                  <a:txBody>
                    <a:bodyPr/>
                    <a:lstStyle/>
                    <a:p>
                      <a:pPr marL="0" algn="l" defTabSz="914400" rtl="0" eaLnBrk="1" latinLnBrk="0" hangingPunct="1"/>
                      <a:r>
                        <a:rPr lang="en-US" sz="1100" b="1" kern="1200" dirty="0">
                          <a:solidFill>
                            <a:schemeClr val="dk1"/>
                          </a:solidFill>
                          <a:latin typeface="+mn-lt"/>
                          <a:ea typeface="+mn-ea"/>
                          <a:cs typeface="+mn-cs"/>
                        </a:rPr>
                        <a:t>Sep</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BBDBF"/>
                    </a:solidFill>
                  </a:tcPr>
                </a:tc>
                <a:tc>
                  <a:txBody>
                    <a:bodyPr/>
                    <a:lstStyle/>
                    <a:p>
                      <a:pPr marL="0" algn="l" defTabSz="914400" rtl="0" eaLnBrk="1" latinLnBrk="0" hangingPunct="1"/>
                      <a:r>
                        <a:rPr lang="en-US" sz="1100" b="1" kern="1200" dirty="0">
                          <a:solidFill>
                            <a:schemeClr val="dk1"/>
                          </a:solidFill>
                          <a:latin typeface="+mn-lt"/>
                          <a:ea typeface="+mn-ea"/>
                          <a:cs typeface="+mn-cs"/>
                        </a:rPr>
                        <a:t>Oct</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BBDBF"/>
                    </a:solidFill>
                  </a:tcPr>
                </a:tc>
                <a:tc>
                  <a:txBody>
                    <a:bodyPr/>
                    <a:lstStyle/>
                    <a:p>
                      <a:pPr marL="0" algn="l" defTabSz="914400" rtl="0" eaLnBrk="1" latinLnBrk="0" hangingPunct="1"/>
                      <a:r>
                        <a:rPr lang="en-US" sz="1100" b="1" kern="1200" dirty="0">
                          <a:solidFill>
                            <a:schemeClr val="dk1"/>
                          </a:solidFill>
                          <a:latin typeface="+mn-lt"/>
                          <a:ea typeface="+mn-ea"/>
                          <a:cs typeface="+mn-cs"/>
                        </a:rPr>
                        <a:t>Nov</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BBDBF"/>
                    </a:solidFill>
                  </a:tcPr>
                </a:tc>
                <a:tc>
                  <a:txBody>
                    <a:bodyPr/>
                    <a:lstStyle/>
                    <a:p>
                      <a:pPr marL="0" algn="l" defTabSz="914400" rtl="0" eaLnBrk="1" latinLnBrk="0" hangingPunct="1"/>
                      <a:r>
                        <a:rPr lang="en-US" sz="1100" b="1" kern="1200" dirty="0">
                          <a:solidFill>
                            <a:schemeClr val="dk1"/>
                          </a:solidFill>
                          <a:latin typeface="+mn-lt"/>
                          <a:ea typeface="+mn-ea"/>
                          <a:cs typeface="+mn-cs"/>
                        </a:rPr>
                        <a:t>Dec</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BBDBF"/>
                    </a:solidFill>
                  </a:tcPr>
                </a:tc>
                <a:tc>
                  <a:txBody>
                    <a:bodyPr/>
                    <a:lstStyle/>
                    <a:p>
                      <a:pPr marL="0" algn="l" defTabSz="914400" rtl="0" eaLnBrk="1" latinLnBrk="0" hangingPunct="1"/>
                      <a:r>
                        <a:rPr lang="en-US" sz="1100" b="1" kern="1200" dirty="0">
                          <a:solidFill>
                            <a:schemeClr val="dk1"/>
                          </a:solidFill>
                          <a:latin typeface="+mn-lt"/>
                          <a:ea typeface="+mn-ea"/>
                          <a:cs typeface="+mn-cs"/>
                        </a:rPr>
                        <a:t>Jan</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BBDBF"/>
                    </a:solidFill>
                  </a:tcPr>
                </a:tc>
                <a:tc>
                  <a:txBody>
                    <a:bodyPr/>
                    <a:lstStyle/>
                    <a:p>
                      <a:pPr marL="0" algn="l" defTabSz="914400" rtl="0" eaLnBrk="1" latinLnBrk="0" hangingPunct="1"/>
                      <a:r>
                        <a:rPr lang="en-US" sz="1100" b="1" kern="1200" dirty="0">
                          <a:solidFill>
                            <a:schemeClr val="dk1"/>
                          </a:solidFill>
                          <a:latin typeface="+mn-lt"/>
                          <a:ea typeface="+mn-ea"/>
                          <a:cs typeface="+mn-cs"/>
                        </a:rPr>
                        <a:t>Feb</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BBDBF"/>
                    </a:solidFill>
                  </a:tcPr>
                </a:tc>
                <a:tc>
                  <a:txBody>
                    <a:bodyPr/>
                    <a:lstStyle/>
                    <a:p>
                      <a:pPr marL="0" algn="l" defTabSz="914400" rtl="0" eaLnBrk="1" latinLnBrk="0" hangingPunct="1"/>
                      <a:r>
                        <a:rPr lang="en-US" sz="1100" b="1" kern="1200" dirty="0">
                          <a:solidFill>
                            <a:schemeClr val="dk1"/>
                          </a:solidFill>
                          <a:latin typeface="+mn-lt"/>
                          <a:ea typeface="+mn-ea"/>
                          <a:cs typeface="+mn-cs"/>
                        </a:rPr>
                        <a:t>Mar</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BBDBF"/>
                    </a:solidFill>
                  </a:tcPr>
                </a:tc>
                <a:tc>
                  <a:txBody>
                    <a:bodyPr/>
                    <a:lstStyle/>
                    <a:p>
                      <a:pPr marL="0" algn="l" defTabSz="914400" rtl="0" eaLnBrk="1" latinLnBrk="0" hangingPunct="1"/>
                      <a:r>
                        <a:rPr lang="en-US" sz="1100" b="1" kern="1200" dirty="0">
                          <a:solidFill>
                            <a:schemeClr val="dk1"/>
                          </a:solidFill>
                          <a:latin typeface="+mn-lt"/>
                          <a:ea typeface="+mn-ea"/>
                          <a:cs typeface="+mn-cs"/>
                        </a:rPr>
                        <a:t>Apr</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BBDBF"/>
                    </a:solidFill>
                  </a:tcPr>
                </a:tc>
                <a:tc>
                  <a:txBody>
                    <a:bodyPr/>
                    <a:lstStyle/>
                    <a:p>
                      <a:pPr marL="0" algn="l" defTabSz="914400" rtl="0" eaLnBrk="1" latinLnBrk="0" hangingPunct="1"/>
                      <a:r>
                        <a:rPr lang="en-US" sz="1100" b="1" kern="1200" dirty="0">
                          <a:solidFill>
                            <a:schemeClr val="dk1"/>
                          </a:solidFill>
                          <a:latin typeface="+mn-lt"/>
                          <a:ea typeface="+mn-ea"/>
                          <a:cs typeface="+mn-cs"/>
                        </a:rPr>
                        <a:t>May</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BBDBF"/>
                    </a:solidFill>
                  </a:tcPr>
                </a:tc>
                <a:tc>
                  <a:txBody>
                    <a:bodyPr/>
                    <a:lstStyle/>
                    <a:p>
                      <a:pPr marL="0" algn="l" defTabSz="914400" rtl="0" eaLnBrk="1" latinLnBrk="0" hangingPunct="1"/>
                      <a:r>
                        <a:rPr lang="en-US" sz="1100" b="1" kern="1200" dirty="0">
                          <a:solidFill>
                            <a:schemeClr val="dk1"/>
                          </a:solidFill>
                          <a:latin typeface="+mn-lt"/>
                          <a:ea typeface="+mn-ea"/>
                          <a:cs typeface="+mn-cs"/>
                        </a:rPr>
                        <a:t>Jun</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5D68"/>
                    </a:solidFill>
                  </a:tcPr>
                </a:tc>
                <a:tc>
                  <a:txBody>
                    <a:bodyPr/>
                    <a:lstStyle/>
                    <a:p>
                      <a:pPr marL="0" algn="l" defTabSz="914400" rtl="0" eaLnBrk="1" latinLnBrk="0" hangingPunct="1"/>
                      <a:r>
                        <a:rPr lang="en-US" sz="1100" b="1" kern="1200" dirty="0">
                          <a:solidFill>
                            <a:schemeClr val="dk1"/>
                          </a:solidFill>
                          <a:latin typeface="+mn-lt"/>
                          <a:ea typeface="+mn-ea"/>
                          <a:cs typeface="+mn-cs"/>
                        </a:rPr>
                        <a:t>Jul</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5D68"/>
                    </a:solidFill>
                  </a:tcPr>
                </a:tc>
                <a:tc>
                  <a:txBody>
                    <a:bodyPr/>
                    <a:lstStyle/>
                    <a:p>
                      <a:pPr marL="0" algn="l" defTabSz="914400" rtl="0" eaLnBrk="1" latinLnBrk="0" hangingPunct="1"/>
                      <a:r>
                        <a:rPr lang="en-US" sz="1100" b="1" kern="1200" dirty="0">
                          <a:solidFill>
                            <a:schemeClr val="dk1"/>
                          </a:solidFill>
                          <a:latin typeface="+mn-lt"/>
                          <a:ea typeface="+mn-ea"/>
                          <a:cs typeface="+mn-cs"/>
                        </a:rPr>
                        <a:t>Aug</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5D68"/>
                    </a:solidFill>
                  </a:tcPr>
                </a:tc>
                <a:tc>
                  <a:txBody>
                    <a:bodyPr/>
                    <a:lstStyle/>
                    <a:p>
                      <a:pPr marL="0" algn="l" defTabSz="914400" rtl="0" eaLnBrk="1" latinLnBrk="0" hangingPunct="1"/>
                      <a:r>
                        <a:rPr lang="en-US" sz="1100" b="1" kern="1200" dirty="0">
                          <a:solidFill>
                            <a:schemeClr val="dk1"/>
                          </a:solidFill>
                          <a:latin typeface="+mn-lt"/>
                          <a:ea typeface="+mn-ea"/>
                          <a:cs typeface="+mn-cs"/>
                        </a:rPr>
                        <a:t>Sep</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5D68"/>
                    </a:solidFill>
                  </a:tcPr>
                </a:tc>
                <a:extLst>
                  <a:ext uri="{0D108BD9-81ED-4DB2-BD59-A6C34878D82A}">
                    <a16:rowId xmlns:a16="http://schemas.microsoft.com/office/drawing/2014/main" val="10001"/>
                  </a:ext>
                </a:extLst>
              </a:tr>
              <a:tr h="594452">
                <a:tc>
                  <a:txBody>
                    <a:bodyPr/>
                    <a:lstStyle/>
                    <a:p>
                      <a:r>
                        <a:rPr lang="en-US" sz="1500" b="1" dirty="0"/>
                        <a:t>PP adjustment to</a:t>
                      </a:r>
                      <a:r>
                        <a:rPr lang="en-US" sz="1500" b="1" baseline="0" dirty="0"/>
                        <a:t> FIPP requirements</a:t>
                      </a:r>
                      <a:endParaRPr lang="ru-RU" sz="1500" b="1"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24376">
                <a:tc>
                  <a:txBody>
                    <a:bodyPr/>
                    <a:lstStyle/>
                    <a:p>
                      <a:pPr marL="0" algn="l" defTabSz="914400" rtl="0" eaLnBrk="1" latinLnBrk="0" hangingPunct="1"/>
                      <a:r>
                        <a:rPr lang="en-US" sz="1500" b="1" kern="1200" dirty="0">
                          <a:solidFill>
                            <a:schemeClr val="dk1"/>
                          </a:solidFill>
                          <a:latin typeface="+mn-lt"/>
                          <a:ea typeface="+mn-ea"/>
                          <a:cs typeface="+mn-cs"/>
                        </a:rPr>
                        <a:t>Approval of the PP by KSC and </a:t>
                      </a:r>
                      <a:r>
                        <a:rPr lang="en-US" sz="1500" b="1" kern="1200" dirty="0" smtClean="0">
                          <a:solidFill>
                            <a:schemeClr val="dk1"/>
                          </a:solidFill>
                          <a:latin typeface="+mn-lt"/>
                          <a:ea typeface="+mn-ea"/>
                          <a:cs typeface="+mn-cs"/>
                        </a:rPr>
                        <a:t>FIPP</a:t>
                      </a:r>
                      <a:endParaRPr lang="ru-RU" sz="1500" b="1" kern="1200" dirty="0" smtClean="0">
                        <a:solidFill>
                          <a:schemeClr val="dk1"/>
                        </a:solidFill>
                        <a:latin typeface="+mn-lt"/>
                        <a:ea typeface="+mn-ea"/>
                        <a:cs typeface="+mn-cs"/>
                      </a:endParaRPr>
                    </a:p>
                    <a:p>
                      <a:pPr marL="0" algn="l" defTabSz="914400" rtl="0" eaLnBrk="1" latinLnBrk="0" hangingPunct="1"/>
                      <a:endParaRPr lang="ru-RU" sz="15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97226">
                <a:tc>
                  <a:txBody>
                    <a:bodyPr/>
                    <a:lstStyle/>
                    <a:p>
                      <a:pPr marL="0" algn="l" defTabSz="914400" rtl="0" eaLnBrk="1" latinLnBrk="0" hangingPunct="1"/>
                      <a:r>
                        <a:rPr lang="en-US" sz="1500" b="1" kern="1200" dirty="0">
                          <a:solidFill>
                            <a:schemeClr val="dk1"/>
                          </a:solidFill>
                          <a:latin typeface="+mn-lt"/>
                          <a:ea typeface="+mn-ea"/>
                          <a:cs typeface="+mn-cs"/>
                        </a:rPr>
                        <a:t>Exposure draft development</a:t>
                      </a:r>
                    </a:p>
                    <a:p>
                      <a:pPr marL="171450" indent="-171450" algn="l" defTabSz="914400" rtl="0" eaLnBrk="1" latinLnBrk="0" hangingPunct="1">
                        <a:buFont typeface="Arial" pitchFamily="34" charset="0"/>
                        <a:buChar char="•"/>
                      </a:pPr>
                      <a:r>
                        <a:rPr lang="en-US" sz="1500" b="1" kern="1200" dirty="0">
                          <a:solidFill>
                            <a:schemeClr val="dk1"/>
                          </a:solidFill>
                          <a:latin typeface="+mn-lt"/>
                          <a:ea typeface="+mn-ea"/>
                          <a:cs typeface="+mn-cs"/>
                        </a:rPr>
                        <a:t>Agreement with  WG on KNI</a:t>
                      </a:r>
                      <a:endParaRPr lang="ru-RU" sz="15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BBDBF"/>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514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kern="1200" dirty="0" err="1">
                          <a:solidFill>
                            <a:schemeClr val="dk1"/>
                          </a:solidFill>
                          <a:latin typeface="+mn-lt"/>
                          <a:ea typeface="+mn-ea"/>
                          <a:cs typeface="+mn-cs"/>
                        </a:rPr>
                        <a:t>FiPP</a:t>
                      </a:r>
                      <a:r>
                        <a:rPr lang="en-US" sz="1500" b="1" kern="1200" dirty="0">
                          <a:solidFill>
                            <a:schemeClr val="dk1"/>
                          </a:solidFill>
                          <a:latin typeface="+mn-lt"/>
                          <a:ea typeface="+mn-ea"/>
                          <a:cs typeface="+mn-cs"/>
                        </a:rPr>
                        <a:t> approval</a:t>
                      </a:r>
                      <a:r>
                        <a:rPr lang="en-US" sz="1500" b="1" kern="1200" baseline="0" dirty="0">
                          <a:solidFill>
                            <a:schemeClr val="dk1"/>
                          </a:solidFill>
                          <a:latin typeface="+mn-lt"/>
                          <a:ea typeface="+mn-ea"/>
                          <a:cs typeface="+mn-cs"/>
                        </a:rPr>
                        <a:t> </a:t>
                      </a:r>
                      <a:r>
                        <a:rPr lang="en-US" sz="1500" b="1" kern="1200" dirty="0">
                          <a:solidFill>
                            <a:schemeClr val="dk1"/>
                          </a:solidFill>
                          <a:latin typeface="+mn-lt"/>
                          <a:ea typeface="+mn-ea"/>
                          <a:cs typeface="+mn-cs"/>
                        </a:rPr>
                        <a:t>of the Exposure draft</a:t>
                      </a:r>
                      <a:endParaRPr lang="ru-RU" sz="15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BBDBF"/>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BBDBF"/>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77248">
                <a:tc>
                  <a:txBody>
                    <a:bodyPr/>
                    <a:lstStyle/>
                    <a:p>
                      <a:pPr marL="0" algn="l" defTabSz="914400" rtl="0" eaLnBrk="1" latinLnBrk="0" hangingPunct="1"/>
                      <a:r>
                        <a:rPr lang="en-US" sz="1400" b="1" kern="1200" dirty="0">
                          <a:solidFill>
                            <a:schemeClr val="dk1"/>
                          </a:solidFill>
                          <a:latin typeface="+mn-lt"/>
                          <a:ea typeface="+mn-ea"/>
                          <a:cs typeface="+mn-cs"/>
                        </a:rPr>
                        <a:t>Agreement with PAS, CAS, WG on </a:t>
                      </a:r>
                      <a:r>
                        <a:rPr lang="en-US" sz="1400" b="1" kern="1200" dirty="0" err="1">
                          <a:solidFill>
                            <a:schemeClr val="dk1"/>
                          </a:solidFill>
                          <a:latin typeface="+mn-lt"/>
                          <a:ea typeface="+mn-ea"/>
                          <a:cs typeface="+mn-cs"/>
                        </a:rPr>
                        <a:t>Programme</a:t>
                      </a:r>
                      <a:r>
                        <a:rPr lang="en-US" sz="1400" b="1" kern="1200" dirty="0">
                          <a:solidFill>
                            <a:schemeClr val="dk1"/>
                          </a:solidFill>
                          <a:latin typeface="+mn-lt"/>
                          <a:ea typeface="+mn-ea"/>
                          <a:cs typeface="+mn-cs"/>
                        </a:rPr>
                        <a:t> Evaluation, Expert Group on SDGs, WG on Big Data</a:t>
                      </a:r>
                      <a:endParaRPr lang="ru-RU" sz="14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BBDBF"/>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BBDBF"/>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BBDBF"/>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514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err="1">
                          <a:solidFill>
                            <a:schemeClr val="dk1"/>
                          </a:solidFill>
                          <a:latin typeface="+mn-lt"/>
                          <a:ea typeface="+mn-ea"/>
                          <a:cs typeface="+mn-cs"/>
                        </a:rPr>
                        <a:t>FiPP</a:t>
                      </a:r>
                      <a:r>
                        <a:rPr lang="en-US" sz="1400" b="1" kern="1200" dirty="0">
                          <a:solidFill>
                            <a:schemeClr val="dk1"/>
                          </a:solidFill>
                          <a:latin typeface="+mn-lt"/>
                          <a:ea typeface="+mn-ea"/>
                          <a:cs typeface="+mn-cs"/>
                        </a:rPr>
                        <a:t> approval</a:t>
                      </a:r>
                      <a:r>
                        <a:rPr lang="en-US" sz="1400" b="1" kern="1200" baseline="0" dirty="0">
                          <a:solidFill>
                            <a:schemeClr val="dk1"/>
                          </a:solidFill>
                          <a:latin typeface="+mn-lt"/>
                          <a:ea typeface="+mn-ea"/>
                          <a:cs typeface="+mn-cs"/>
                        </a:rPr>
                        <a:t> </a:t>
                      </a:r>
                      <a:r>
                        <a:rPr lang="en-US" sz="1400" b="1" kern="1200" dirty="0">
                          <a:solidFill>
                            <a:schemeClr val="dk1"/>
                          </a:solidFill>
                          <a:latin typeface="+mn-lt"/>
                          <a:ea typeface="+mn-ea"/>
                          <a:cs typeface="+mn-cs"/>
                        </a:rPr>
                        <a:t>of the Exposure draft</a:t>
                      </a:r>
                      <a:endParaRPr lang="ru-RU" sz="14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BBDBF"/>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272486">
                <a:tc>
                  <a:txBody>
                    <a:bodyPr/>
                    <a:lstStyle/>
                    <a:p>
                      <a:pPr marL="0" algn="l" defTabSz="914400" rtl="0" eaLnBrk="1" latinLnBrk="0" hangingPunct="1"/>
                      <a:r>
                        <a:rPr lang="en-US" sz="1500" b="1" kern="1200" dirty="0">
                          <a:solidFill>
                            <a:schemeClr val="dk1"/>
                          </a:solidFill>
                          <a:latin typeface="+mn-lt"/>
                          <a:ea typeface="+mn-ea"/>
                          <a:cs typeface="+mn-cs"/>
                        </a:rPr>
                        <a:t>Exposure period</a:t>
                      </a:r>
                    </a:p>
                    <a:p>
                      <a:pPr marL="93663" indent="-93663" algn="l" defTabSz="914400" rtl="0" eaLnBrk="1" latinLnBrk="0" hangingPunct="1">
                        <a:buFont typeface="Arial" pitchFamily="34" charset="0"/>
                        <a:buChar char="•"/>
                      </a:pPr>
                      <a:r>
                        <a:rPr lang="en-US" sz="1400" b="1" kern="1200" dirty="0">
                          <a:solidFill>
                            <a:schemeClr val="dk1"/>
                          </a:solidFill>
                          <a:latin typeface="+mn-lt"/>
                          <a:ea typeface="+mn-ea"/>
                          <a:cs typeface="+mn-cs"/>
                        </a:rPr>
                        <a:t>FIPP approval of the Exposure draft</a:t>
                      </a:r>
                      <a:endParaRPr lang="ru-RU" sz="14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BBDBF"/>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BBDBF"/>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BBDBF"/>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365816">
                <a:tc>
                  <a:txBody>
                    <a:bodyPr/>
                    <a:lstStyle/>
                    <a:p>
                      <a:pPr marL="0" algn="l" defTabSz="914400" rtl="0" eaLnBrk="1" latinLnBrk="0" hangingPunct="1"/>
                      <a:r>
                        <a:rPr lang="en-US" sz="1500" b="1" kern="1200" dirty="0">
                          <a:solidFill>
                            <a:schemeClr val="dk1"/>
                          </a:solidFill>
                          <a:latin typeface="+mn-lt"/>
                          <a:ea typeface="+mn-ea"/>
                          <a:cs typeface="+mn-cs"/>
                        </a:rPr>
                        <a:t>Endorsement </a:t>
                      </a:r>
                      <a:r>
                        <a:rPr lang="en-US" sz="1500" b="1" kern="1200" dirty="0" smtClean="0">
                          <a:solidFill>
                            <a:schemeClr val="dk1"/>
                          </a:solidFill>
                          <a:latin typeface="+mn-lt"/>
                          <a:ea typeface="+mn-ea"/>
                          <a:cs typeface="+mn-cs"/>
                        </a:rPr>
                        <a:t>version</a:t>
                      </a:r>
                      <a:endParaRPr lang="ru-RU" sz="1500" b="1" kern="1200" dirty="0" smtClean="0">
                        <a:solidFill>
                          <a:schemeClr val="dk1"/>
                        </a:solidFill>
                        <a:latin typeface="+mn-lt"/>
                        <a:ea typeface="+mn-ea"/>
                        <a:cs typeface="+mn-cs"/>
                      </a:endParaRPr>
                    </a:p>
                    <a:p>
                      <a:pPr marL="0" algn="l" defTabSz="914400" rtl="0" eaLnBrk="1" latinLnBrk="0" hangingPunct="1"/>
                      <a:endParaRPr lang="ru-RU" sz="15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BBDBF"/>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BBDBF"/>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548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mn-lt"/>
                          <a:ea typeface="+mn-ea"/>
                          <a:cs typeface="+mn-cs"/>
                        </a:rPr>
                        <a:t>FIPP approval of the Endorsement version</a:t>
                      </a:r>
                      <a:endParaRPr lang="ru-RU" sz="14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5D68"/>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365816">
                <a:tc>
                  <a:txBody>
                    <a:bodyPr/>
                    <a:lstStyle/>
                    <a:p>
                      <a:pPr marL="0" algn="l" defTabSz="914400" rtl="0" eaLnBrk="1" latinLnBrk="0" hangingPunct="1"/>
                      <a:r>
                        <a:rPr lang="en-US" sz="1500" b="1" kern="1200" dirty="0">
                          <a:solidFill>
                            <a:schemeClr val="dk1"/>
                          </a:solidFill>
                          <a:latin typeface="+mn-lt"/>
                          <a:ea typeface="+mn-ea"/>
                          <a:cs typeface="+mn-cs"/>
                        </a:rPr>
                        <a:t>Final </a:t>
                      </a:r>
                      <a:r>
                        <a:rPr lang="en-US" sz="1500" b="1" kern="1200" dirty="0" smtClean="0">
                          <a:solidFill>
                            <a:schemeClr val="dk1"/>
                          </a:solidFill>
                          <a:latin typeface="+mn-lt"/>
                          <a:ea typeface="+mn-ea"/>
                          <a:cs typeface="+mn-cs"/>
                        </a:rPr>
                        <a:t>Pronouncement</a:t>
                      </a:r>
                      <a:endParaRPr lang="ru-RU" sz="15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
                  </a:ext>
                </a:extLst>
              </a:tr>
            </a:tbl>
          </a:graphicData>
        </a:graphic>
      </p:graphicFrame>
      <p:sp>
        <p:nvSpPr>
          <p:cNvPr id="43" name="5-конечная звезда 42"/>
          <p:cNvSpPr/>
          <p:nvPr/>
        </p:nvSpPr>
        <p:spPr>
          <a:xfrm>
            <a:off x="4705349" y="3237526"/>
            <a:ext cx="314325" cy="314375"/>
          </a:xfrm>
          <a:prstGeom prst="star5">
            <a:avLst/>
          </a:prstGeom>
        </p:spPr>
        <p:style>
          <a:lnRef idx="1">
            <a:schemeClr val="accent4"/>
          </a:lnRef>
          <a:fillRef idx="2">
            <a:schemeClr val="accent4"/>
          </a:fillRef>
          <a:effectRef idx="1">
            <a:schemeClr val="accent4"/>
          </a:effectRef>
          <a:fontRef idx="minor">
            <a:schemeClr val="dk1"/>
          </a:fontRef>
        </p:style>
        <p:txBody>
          <a:bodyPr lIns="137160" tIns="68580" rIns="137160" bIns="68580" rtlCol="0" anchor="ctr"/>
          <a:lstStyle/>
          <a:p>
            <a:pPr algn="ctr"/>
            <a:endParaRPr lang="ru-RU"/>
          </a:p>
        </p:txBody>
      </p:sp>
      <p:sp>
        <p:nvSpPr>
          <p:cNvPr id="44" name="5-конечная звезда 43"/>
          <p:cNvSpPr>
            <a:spLocks noChangeAspect="1"/>
          </p:cNvSpPr>
          <p:nvPr/>
        </p:nvSpPr>
        <p:spPr>
          <a:xfrm>
            <a:off x="7200913" y="4023343"/>
            <a:ext cx="226316" cy="226350"/>
          </a:xfrm>
          <a:prstGeom prst="star5">
            <a:avLst/>
          </a:prstGeom>
        </p:spPr>
        <p:style>
          <a:lnRef idx="1">
            <a:schemeClr val="accent4"/>
          </a:lnRef>
          <a:fillRef idx="2">
            <a:schemeClr val="accent4"/>
          </a:fillRef>
          <a:effectRef idx="1">
            <a:schemeClr val="accent4"/>
          </a:effectRef>
          <a:fontRef idx="minor">
            <a:schemeClr val="dk1"/>
          </a:fontRef>
        </p:style>
        <p:txBody>
          <a:bodyPr lIns="137160" tIns="68580" rIns="137160" bIns="68580" rtlCol="0" anchor="ctr"/>
          <a:lstStyle/>
          <a:p>
            <a:pPr algn="ctr"/>
            <a:endParaRPr lang="ru-RU"/>
          </a:p>
        </p:txBody>
      </p:sp>
      <p:grpSp>
        <p:nvGrpSpPr>
          <p:cNvPr id="45" name="Группа 44"/>
          <p:cNvGrpSpPr/>
          <p:nvPr/>
        </p:nvGrpSpPr>
        <p:grpSpPr>
          <a:xfrm>
            <a:off x="4287830" y="7583365"/>
            <a:ext cx="2257425" cy="1100307"/>
            <a:chOff x="2847974" y="5200649"/>
            <a:chExt cx="1504950" cy="733425"/>
          </a:xfrm>
        </p:grpSpPr>
        <p:sp>
          <p:nvSpPr>
            <p:cNvPr id="46" name="Скругленная прямоугольная выноска 45"/>
            <p:cNvSpPr/>
            <p:nvPr/>
          </p:nvSpPr>
          <p:spPr>
            <a:xfrm rot="10800000">
              <a:off x="2847974" y="5200649"/>
              <a:ext cx="1504950" cy="733425"/>
            </a:xfrm>
            <a:prstGeom prst="wedgeRoundRectCallout">
              <a:avLst>
                <a:gd name="adj1" fmla="val -84071"/>
                <a:gd name="adj2" fmla="val 28711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47" name="TextBox 46"/>
            <p:cNvSpPr txBox="1"/>
            <p:nvPr/>
          </p:nvSpPr>
          <p:spPr>
            <a:xfrm>
              <a:off x="2943223" y="5267280"/>
              <a:ext cx="1314450" cy="600164"/>
            </a:xfrm>
            <a:prstGeom prst="rect">
              <a:avLst/>
            </a:prstGeom>
            <a:noFill/>
          </p:spPr>
          <p:txBody>
            <a:bodyPr wrap="square" rtlCol="0">
              <a:spAutoFit/>
            </a:bodyPr>
            <a:lstStyle/>
            <a:p>
              <a:r>
                <a:rPr lang="en-US" sz="1700" b="1" dirty="0"/>
                <a:t>March 27-29, 2018</a:t>
              </a:r>
            </a:p>
            <a:p>
              <a:r>
                <a:rPr lang="en-US" sz="1700" dirty="0"/>
                <a:t>11</a:t>
              </a:r>
              <a:r>
                <a:rPr lang="en-US" sz="1700" baseline="30000" dirty="0"/>
                <a:t>th</a:t>
              </a:r>
              <a:r>
                <a:rPr lang="en-US" sz="1700" dirty="0"/>
                <a:t> meeting of the INTOSAI WG on KNI</a:t>
              </a:r>
              <a:endParaRPr lang="ru-RU" sz="1700" dirty="0"/>
            </a:p>
          </p:txBody>
        </p:sp>
      </p:grpSp>
      <p:grpSp>
        <p:nvGrpSpPr>
          <p:cNvPr id="48" name="Группа 47"/>
          <p:cNvGrpSpPr/>
          <p:nvPr/>
        </p:nvGrpSpPr>
        <p:grpSpPr>
          <a:xfrm>
            <a:off x="7424733" y="7243847"/>
            <a:ext cx="2176692" cy="996898"/>
            <a:chOff x="4943472" y="4650676"/>
            <a:chExt cx="1451128" cy="664496"/>
          </a:xfrm>
        </p:grpSpPr>
        <p:sp>
          <p:nvSpPr>
            <p:cNvPr id="49" name="Скругленная прямоугольная выноска 48"/>
            <p:cNvSpPr/>
            <p:nvPr/>
          </p:nvSpPr>
          <p:spPr>
            <a:xfrm rot="10800000">
              <a:off x="4943472" y="4686949"/>
              <a:ext cx="1400175" cy="628223"/>
            </a:xfrm>
            <a:prstGeom prst="wedgeRoundRectCallout">
              <a:avLst>
                <a:gd name="adj1" fmla="val -72678"/>
                <a:gd name="adj2" fmla="val 24555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50" name="TextBox 49"/>
            <p:cNvSpPr txBox="1"/>
            <p:nvPr/>
          </p:nvSpPr>
          <p:spPr>
            <a:xfrm>
              <a:off x="4945657" y="4650676"/>
              <a:ext cx="1448943" cy="584685"/>
            </a:xfrm>
            <a:prstGeom prst="rect">
              <a:avLst/>
            </a:prstGeom>
            <a:noFill/>
          </p:spPr>
          <p:txBody>
            <a:bodyPr wrap="none" rtlCol="0">
              <a:spAutoFit/>
            </a:bodyPr>
            <a:lstStyle/>
            <a:p>
              <a:pPr algn="ctr"/>
              <a:r>
                <a:rPr lang="en-GB" sz="1700" b="1" dirty="0"/>
                <a:t>August 20-24, 2018</a:t>
              </a:r>
              <a:r>
                <a:rPr lang="en-GB" sz="1700" dirty="0"/>
                <a:t>,</a:t>
              </a:r>
            </a:p>
            <a:p>
              <a:pPr algn="ctr"/>
              <a:r>
                <a:rPr lang="en-GB" sz="1700" dirty="0"/>
                <a:t>FIPP meeting </a:t>
              </a:r>
            </a:p>
            <a:p>
              <a:pPr algn="ctr"/>
              <a:r>
                <a:rPr lang="en-US" sz="1500" dirty="0"/>
                <a:t>(ED needs to be revised) </a:t>
              </a:r>
              <a:r>
                <a:rPr lang="en-GB" sz="1700" dirty="0"/>
                <a:t> </a:t>
              </a:r>
              <a:endParaRPr lang="ru-RU" sz="1700" dirty="0"/>
            </a:p>
          </p:txBody>
        </p:sp>
      </p:grpSp>
      <p:grpSp>
        <p:nvGrpSpPr>
          <p:cNvPr id="54" name="Группа 53"/>
          <p:cNvGrpSpPr/>
          <p:nvPr/>
        </p:nvGrpSpPr>
        <p:grpSpPr>
          <a:xfrm>
            <a:off x="11531559" y="3964261"/>
            <a:ext cx="2383346" cy="930436"/>
            <a:chOff x="7712046" y="2069021"/>
            <a:chExt cx="1588897" cy="620195"/>
          </a:xfrm>
        </p:grpSpPr>
        <p:sp>
          <p:nvSpPr>
            <p:cNvPr id="55" name="Скругленная прямоугольная выноска 54"/>
            <p:cNvSpPr/>
            <p:nvPr/>
          </p:nvSpPr>
          <p:spPr>
            <a:xfrm>
              <a:off x="7801523" y="2076568"/>
              <a:ext cx="1415532" cy="612648"/>
            </a:xfrm>
            <a:prstGeom prst="wedgeRoundRectCallout">
              <a:avLst>
                <a:gd name="adj1" fmla="val -44480"/>
                <a:gd name="adj2" fmla="val 14801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TextBox 55"/>
            <p:cNvSpPr txBox="1"/>
            <p:nvPr/>
          </p:nvSpPr>
          <p:spPr>
            <a:xfrm>
              <a:off x="7712046" y="2069021"/>
              <a:ext cx="1588897" cy="600164"/>
            </a:xfrm>
            <a:prstGeom prst="rect">
              <a:avLst/>
            </a:prstGeom>
            <a:noFill/>
          </p:spPr>
          <p:txBody>
            <a:bodyPr wrap="none" rtlCol="0">
              <a:spAutoFit/>
            </a:bodyPr>
            <a:lstStyle/>
            <a:p>
              <a:pPr algn="ctr"/>
              <a:r>
                <a:rPr lang="en-GB" sz="1700" b="1" dirty="0"/>
                <a:t>November 26-30, 2018</a:t>
              </a:r>
              <a:r>
                <a:rPr lang="en-GB" sz="1700" dirty="0"/>
                <a:t>,</a:t>
              </a:r>
            </a:p>
            <a:p>
              <a:pPr algn="ctr"/>
              <a:r>
                <a:rPr lang="en-GB" sz="1700" dirty="0"/>
                <a:t>Exposure draft approval </a:t>
              </a:r>
            </a:p>
            <a:p>
              <a:pPr algn="ctr"/>
              <a:r>
                <a:rPr lang="en-GB" sz="1700" dirty="0"/>
                <a:t>at FIPP meeting </a:t>
              </a:r>
              <a:endParaRPr lang="ru-RU" sz="1700" dirty="0"/>
            </a:p>
          </p:txBody>
        </p:sp>
      </p:grpSp>
      <p:grpSp>
        <p:nvGrpSpPr>
          <p:cNvPr id="57" name="Группа 56"/>
          <p:cNvGrpSpPr/>
          <p:nvPr/>
        </p:nvGrpSpPr>
        <p:grpSpPr>
          <a:xfrm>
            <a:off x="9581109" y="7967737"/>
            <a:ext cx="2157972" cy="938815"/>
            <a:chOff x="4943475" y="4763152"/>
            <a:chExt cx="1438648" cy="625780"/>
          </a:xfrm>
        </p:grpSpPr>
        <p:sp>
          <p:nvSpPr>
            <p:cNvPr id="58" name="Скругленная прямоугольная выноска 57"/>
            <p:cNvSpPr/>
            <p:nvPr/>
          </p:nvSpPr>
          <p:spPr>
            <a:xfrm rot="10800000">
              <a:off x="4943475" y="4763152"/>
              <a:ext cx="1400175" cy="582156"/>
            </a:xfrm>
            <a:prstGeom prst="wedgeRoundRectCallout">
              <a:avLst>
                <a:gd name="adj1" fmla="val -69050"/>
                <a:gd name="adj2" fmla="val 21646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59" name="TextBox 58"/>
            <p:cNvSpPr txBox="1"/>
            <p:nvPr/>
          </p:nvSpPr>
          <p:spPr>
            <a:xfrm>
              <a:off x="4991999" y="4788768"/>
              <a:ext cx="1390124" cy="600164"/>
            </a:xfrm>
            <a:prstGeom prst="rect">
              <a:avLst/>
            </a:prstGeom>
            <a:noFill/>
          </p:spPr>
          <p:txBody>
            <a:bodyPr wrap="none" rtlCol="0">
              <a:spAutoFit/>
            </a:bodyPr>
            <a:lstStyle/>
            <a:p>
              <a:pPr algn="ctr"/>
              <a:r>
                <a:rPr lang="en-GB" sz="1700" b="1" dirty="0"/>
                <a:t>December 27, 2018</a:t>
              </a:r>
              <a:r>
                <a:rPr lang="en-GB" sz="1700" dirty="0"/>
                <a:t>,</a:t>
              </a:r>
            </a:p>
            <a:p>
              <a:pPr algn="ctr"/>
              <a:r>
                <a:rPr lang="en-GB" sz="1700" dirty="0"/>
                <a:t>Start of the exposure</a:t>
              </a:r>
            </a:p>
            <a:p>
              <a:pPr algn="ctr"/>
              <a:r>
                <a:rPr lang="en-GB" sz="1700" dirty="0"/>
                <a:t>period</a:t>
              </a:r>
              <a:endParaRPr lang="ru-RU" sz="1700" dirty="0"/>
            </a:p>
          </p:txBody>
        </p:sp>
      </p:grpSp>
      <p:grpSp>
        <p:nvGrpSpPr>
          <p:cNvPr id="60" name="Группа 59"/>
          <p:cNvGrpSpPr/>
          <p:nvPr/>
        </p:nvGrpSpPr>
        <p:grpSpPr>
          <a:xfrm>
            <a:off x="16952903" y="7757460"/>
            <a:ext cx="357188" cy="656812"/>
            <a:chOff x="11020425" y="6004382"/>
            <a:chExt cx="342900" cy="672643"/>
          </a:xfrm>
        </p:grpSpPr>
        <p:sp>
          <p:nvSpPr>
            <p:cNvPr id="61" name="Блок-схема: перфолента 60"/>
            <p:cNvSpPr/>
            <p:nvPr/>
          </p:nvSpPr>
          <p:spPr>
            <a:xfrm>
              <a:off x="11020425" y="6004382"/>
              <a:ext cx="342900" cy="405943"/>
            </a:xfrm>
            <a:prstGeom prst="flowChartPunchedTape">
              <a:avLst/>
            </a:prstGeom>
            <a:solidFill>
              <a:srgbClr val="DB39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2" name="Прямая соединительная линия 61"/>
            <p:cNvCxnSpPr>
              <a:stCxn id="61" idx="1"/>
            </p:cNvCxnSpPr>
            <p:nvPr/>
          </p:nvCxnSpPr>
          <p:spPr>
            <a:xfrm>
              <a:off x="11020425" y="6207354"/>
              <a:ext cx="0" cy="46967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3" name="Группа 62"/>
          <p:cNvGrpSpPr/>
          <p:nvPr/>
        </p:nvGrpSpPr>
        <p:grpSpPr>
          <a:xfrm>
            <a:off x="14914196" y="6026391"/>
            <a:ext cx="2123298" cy="919114"/>
            <a:chOff x="9942797" y="3695228"/>
            <a:chExt cx="1415532" cy="612648"/>
          </a:xfrm>
        </p:grpSpPr>
        <p:sp>
          <p:nvSpPr>
            <p:cNvPr id="64" name="Скругленная прямоугольная выноска 63"/>
            <p:cNvSpPr/>
            <p:nvPr/>
          </p:nvSpPr>
          <p:spPr>
            <a:xfrm>
              <a:off x="9942797" y="3695228"/>
              <a:ext cx="1415532" cy="612648"/>
            </a:xfrm>
            <a:prstGeom prst="wedgeRoundRectCallout">
              <a:avLst>
                <a:gd name="adj1" fmla="val 47033"/>
                <a:gd name="adj2" fmla="val 13401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TextBox 64"/>
            <p:cNvSpPr txBox="1"/>
            <p:nvPr/>
          </p:nvSpPr>
          <p:spPr>
            <a:xfrm>
              <a:off x="10084788" y="3777641"/>
              <a:ext cx="1147750" cy="410305"/>
            </a:xfrm>
            <a:prstGeom prst="rect">
              <a:avLst/>
            </a:prstGeom>
            <a:noFill/>
          </p:spPr>
          <p:txBody>
            <a:bodyPr wrap="none" rtlCol="0">
              <a:spAutoFit/>
            </a:bodyPr>
            <a:lstStyle/>
            <a:p>
              <a:pPr algn="ctr"/>
              <a:r>
                <a:rPr lang="en-US" sz="1700" b="1" dirty="0"/>
                <a:t>September 2019</a:t>
              </a:r>
              <a:r>
                <a:rPr lang="en-US" sz="1700" dirty="0"/>
                <a:t>,</a:t>
              </a:r>
            </a:p>
            <a:p>
              <a:pPr algn="ctr"/>
              <a:r>
                <a:rPr lang="en-US" sz="1700" dirty="0"/>
                <a:t>XXIII INCOSAI</a:t>
              </a:r>
              <a:endParaRPr lang="ru-RU" sz="1700" dirty="0"/>
            </a:p>
          </p:txBody>
        </p:sp>
      </p:grpSp>
      <p:sp>
        <p:nvSpPr>
          <p:cNvPr id="66" name="5-конечная звезда 65"/>
          <p:cNvSpPr/>
          <p:nvPr/>
        </p:nvSpPr>
        <p:spPr>
          <a:xfrm>
            <a:off x="14230806" y="6765583"/>
            <a:ext cx="314325" cy="314375"/>
          </a:xfrm>
          <a:prstGeom prst="star5">
            <a:avLst/>
          </a:prstGeom>
        </p:spPr>
        <p:style>
          <a:lnRef idx="1">
            <a:schemeClr val="accent4"/>
          </a:lnRef>
          <a:fillRef idx="2">
            <a:schemeClr val="accent4"/>
          </a:fillRef>
          <a:effectRef idx="1">
            <a:schemeClr val="accent4"/>
          </a:effectRef>
          <a:fontRef idx="minor">
            <a:schemeClr val="dk1"/>
          </a:fontRef>
        </p:style>
        <p:txBody>
          <a:bodyPr lIns="137160" tIns="68580" rIns="137160" bIns="68580" rtlCol="0" anchor="ctr"/>
          <a:lstStyle/>
          <a:p>
            <a:pPr algn="ctr"/>
            <a:endParaRPr lang="ru-RU"/>
          </a:p>
        </p:txBody>
      </p:sp>
      <p:grpSp>
        <p:nvGrpSpPr>
          <p:cNvPr id="67" name="Группа 66"/>
          <p:cNvGrpSpPr/>
          <p:nvPr/>
        </p:nvGrpSpPr>
        <p:grpSpPr>
          <a:xfrm>
            <a:off x="12398930" y="8178738"/>
            <a:ext cx="2257425" cy="1100307"/>
            <a:chOff x="3232960" y="4790445"/>
            <a:chExt cx="1504950" cy="733425"/>
          </a:xfrm>
        </p:grpSpPr>
        <p:sp>
          <p:nvSpPr>
            <p:cNvPr id="68" name="Скругленная прямоугольная выноска 67"/>
            <p:cNvSpPr/>
            <p:nvPr/>
          </p:nvSpPr>
          <p:spPr>
            <a:xfrm rot="10800000">
              <a:off x="3232960" y="4790445"/>
              <a:ext cx="1504950" cy="733425"/>
            </a:xfrm>
            <a:prstGeom prst="wedgeRoundRectCallout">
              <a:avLst>
                <a:gd name="adj1" fmla="val -33438"/>
                <a:gd name="adj2" fmla="val 14425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69" name="TextBox 68"/>
            <p:cNvSpPr txBox="1"/>
            <p:nvPr/>
          </p:nvSpPr>
          <p:spPr>
            <a:xfrm>
              <a:off x="3336958" y="4857076"/>
              <a:ext cx="1314450" cy="600164"/>
            </a:xfrm>
            <a:prstGeom prst="rect">
              <a:avLst/>
            </a:prstGeom>
            <a:noFill/>
          </p:spPr>
          <p:txBody>
            <a:bodyPr wrap="square" rtlCol="0">
              <a:spAutoFit/>
            </a:bodyPr>
            <a:lstStyle/>
            <a:p>
              <a:r>
                <a:rPr lang="en-US" sz="1700" b="1" dirty="0"/>
                <a:t>April 1-4, 2019</a:t>
              </a:r>
            </a:p>
            <a:p>
              <a:r>
                <a:rPr lang="en-US" sz="1700" dirty="0"/>
                <a:t>12</a:t>
              </a:r>
              <a:r>
                <a:rPr lang="en-US" sz="1700" baseline="30000" dirty="0"/>
                <a:t>th</a:t>
              </a:r>
              <a:r>
                <a:rPr lang="en-US" sz="1700" dirty="0"/>
                <a:t> meeting of the INTOSAI WG on KNI</a:t>
              </a:r>
              <a:endParaRPr lang="ru-RU" sz="1700" dirty="0"/>
            </a:p>
          </p:txBody>
        </p:sp>
      </p:grpSp>
      <p:grpSp>
        <p:nvGrpSpPr>
          <p:cNvPr id="70" name="Группа 69"/>
          <p:cNvGrpSpPr/>
          <p:nvPr/>
        </p:nvGrpSpPr>
        <p:grpSpPr>
          <a:xfrm>
            <a:off x="15042042" y="9114515"/>
            <a:ext cx="2009907" cy="736825"/>
            <a:chOff x="10019561" y="5838329"/>
            <a:chExt cx="1339938" cy="491141"/>
          </a:xfrm>
        </p:grpSpPr>
        <p:sp>
          <p:nvSpPr>
            <p:cNvPr id="71" name="Скругленная прямоугольная выноска 70"/>
            <p:cNvSpPr/>
            <p:nvPr/>
          </p:nvSpPr>
          <p:spPr>
            <a:xfrm rot="10800000">
              <a:off x="10019561" y="5838329"/>
              <a:ext cx="1295138" cy="491141"/>
            </a:xfrm>
            <a:prstGeom prst="wedgeRoundRectCallout">
              <a:avLst>
                <a:gd name="adj1" fmla="val 27000"/>
                <a:gd name="adj2" fmla="val 20560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72" name="TextBox 71"/>
            <p:cNvSpPr txBox="1"/>
            <p:nvPr/>
          </p:nvSpPr>
          <p:spPr>
            <a:xfrm>
              <a:off x="10045049" y="5851562"/>
              <a:ext cx="1314450" cy="410305"/>
            </a:xfrm>
            <a:prstGeom prst="rect">
              <a:avLst/>
            </a:prstGeom>
            <a:noFill/>
          </p:spPr>
          <p:txBody>
            <a:bodyPr wrap="square" rtlCol="0">
              <a:spAutoFit/>
            </a:bodyPr>
            <a:lstStyle/>
            <a:p>
              <a:pPr algn="ctr"/>
              <a:r>
                <a:rPr lang="en-US" sz="1700" b="1" dirty="0"/>
                <a:t>June 25-28, 2019</a:t>
              </a:r>
            </a:p>
            <a:p>
              <a:pPr algn="ctr"/>
              <a:r>
                <a:rPr lang="en-GB" sz="1700" dirty="0"/>
                <a:t>FIPP meeting </a:t>
              </a:r>
              <a:endParaRPr lang="ru-RU" sz="1700" dirty="0"/>
            </a:p>
          </p:txBody>
        </p:sp>
      </p:grpSp>
      <p:sp>
        <p:nvSpPr>
          <p:cNvPr id="73" name="5-конечная звезда 72"/>
          <p:cNvSpPr>
            <a:spLocks noChangeAspect="1"/>
          </p:cNvSpPr>
          <p:nvPr/>
        </p:nvSpPr>
        <p:spPr>
          <a:xfrm>
            <a:off x="7213604" y="4645755"/>
            <a:ext cx="226316" cy="226350"/>
          </a:xfrm>
          <a:prstGeom prst="star5">
            <a:avLst/>
          </a:prstGeom>
        </p:spPr>
        <p:style>
          <a:lnRef idx="1">
            <a:schemeClr val="accent4"/>
          </a:lnRef>
          <a:fillRef idx="2">
            <a:schemeClr val="accent4"/>
          </a:fillRef>
          <a:effectRef idx="1">
            <a:schemeClr val="accent4"/>
          </a:effectRef>
          <a:fontRef idx="minor">
            <a:schemeClr val="dk1"/>
          </a:fontRef>
        </p:style>
        <p:txBody>
          <a:bodyPr lIns="137160" tIns="68580" rIns="137160" bIns="68580" rtlCol="0" anchor="ctr"/>
          <a:lstStyle/>
          <a:p>
            <a:pPr algn="ctr"/>
            <a:endParaRPr lang="ru-RU"/>
          </a:p>
        </p:txBody>
      </p:sp>
      <p:sp>
        <p:nvSpPr>
          <p:cNvPr id="74" name="5-конечная звезда 73"/>
          <p:cNvSpPr>
            <a:spLocks noChangeAspect="1"/>
          </p:cNvSpPr>
          <p:nvPr/>
        </p:nvSpPr>
        <p:spPr>
          <a:xfrm>
            <a:off x="9385390" y="4645755"/>
            <a:ext cx="226316" cy="226350"/>
          </a:xfrm>
          <a:prstGeom prst="star5">
            <a:avLst/>
          </a:prstGeom>
        </p:spPr>
        <p:style>
          <a:lnRef idx="1">
            <a:schemeClr val="accent4"/>
          </a:lnRef>
          <a:fillRef idx="2">
            <a:schemeClr val="accent4"/>
          </a:fillRef>
          <a:effectRef idx="1">
            <a:schemeClr val="accent4"/>
          </a:effectRef>
          <a:fontRef idx="minor">
            <a:schemeClr val="dk1"/>
          </a:fontRef>
        </p:style>
        <p:txBody>
          <a:bodyPr lIns="137160" tIns="68580" rIns="137160" bIns="68580" rtlCol="0" anchor="ctr"/>
          <a:lstStyle/>
          <a:p>
            <a:pPr algn="ctr"/>
            <a:endParaRPr lang="ru-RU"/>
          </a:p>
        </p:txBody>
      </p:sp>
      <p:sp>
        <p:nvSpPr>
          <p:cNvPr id="75" name="5-конечная звезда 74"/>
          <p:cNvSpPr>
            <a:spLocks noChangeAspect="1"/>
          </p:cNvSpPr>
          <p:nvPr/>
        </p:nvSpPr>
        <p:spPr>
          <a:xfrm>
            <a:off x="9924724" y="5174006"/>
            <a:ext cx="226316" cy="226350"/>
          </a:xfrm>
          <a:prstGeom prst="star5">
            <a:avLst/>
          </a:prstGeom>
        </p:spPr>
        <p:style>
          <a:lnRef idx="1">
            <a:schemeClr val="accent4"/>
          </a:lnRef>
          <a:fillRef idx="2">
            <a:schemeClr val="accent4"/>
          </a:fillRef>
          <a:effectRef idx="1">
            <a:schemeClr val="accent4"/>
          </a:effectRef>
          <a:fontRef idx="minor">
            <a:schemeClr val="dk1"/>
          </a:fontRef>
        </p:style>
        <p:txBody>
          <a:bodyPr lIns="137160" tIns="68580" rIns="137160" bIns="68580" rtlCol="0" anchor="ctr"/>
          <a:lstStyle/>
          <a:p>
            <a:pPr algn="ctr"/>
            <a:endParaRPr lang="ru-RU"/>
          </a:p>
        </p:txBody>
      </p:sp>
      <p:sp>
        <p:nvSpPr>
          <p:cNvPr id="76" name="5-конечная звезда 75"/>
          <p:cNvSpPr>
            <a:spLocks noChangeAspect="1"/>
          </p:cNvSpPr>
          <p:nvPr/>
        </p:nvSpPr>
        <p:spPr>
          <a:xfrm>
            <a:off x="11531559" y="5711763"/>
            <a:ext cx="226316" cy="226350"/>
          </a:xfrm>
          <a:prstGeom prst="star5">
            <a:avLst/>
          </a:prstGeom>
        </p:spPr>
        <p:style>
          <a:lnRef idx="1">
            <a:schemeClr val="accent4"/>
          </a:lnRef>
          <a:fillRef idx="2">
            <a:schemeClr val="accent4"/>
          </a:fillRef>
          <a:effectRef idx="1">
            <a:schemeClr val="accent4"/>
          </a:effectRef>
          <a:fontRef idx="minor">
            <a:schemeClr val="dk1"/>
          </a:fontRef>
        </p:style>
        <p:txBody>
          <a:bodyPr lIns="137160" tIns="68580" rIns="137160" bIns="68580" rtlCol="0" anchor="ctr"/>
          <a:lstStyle/>
          <a:p>
            <a:pPr algn="ctr"/>
            <a:endParaRPr lang="ru-RU"/>
          </a:p>
        </p:txBody>
      </p:sp>
      <p:sp>
        <p:nvSpPr>
          <p:cNvPr id="77" name="5-конечная звезда 76"/>
          <p:cNvSpPr>
            <a:spLocks noChangeAspect="1"/>
          </p:cNvSpPr>
          <p:nvPr/>
        </p:nvSpPr>
        <p:spPr>
          <a:xfrm>
            <a:off x="12077984" y="6259598"/>
            <a:ext cx="226316" cy="226350"/>
          </a:xfrm>
          <a:prstGeom prst="star5">
            <a:avLst/>
          </a:prstGeom>
        </p:spPr>
        <p:style>
          <a:lnRef idx="1">
            <a:schemeClr val="accent4"/>
          </a:lnRef>
          <a:fillRef idx="2">
            <a:schemeClr val="accent4"/>
          </a:fillRef>
          <a:effectRef idx="1">
            <a:schemeClr val="accent4"/>
          </a:effectRef>
          <a:fontRef idx="minor">
            <a:schemeClr val="dk1"/>
          </a:fontRef>
        </p:style>
        <p:txBody>
          <a:bodyPr lIns="137160" tIns="68580" rIns="137160" bIns="68580" rtlCol="0" anchor="ctr"/>
          <a:lstStyle/>
          <a:p>
            <a:pPr algn="ctr"/>
            <a:endParaRPr lang="ru-RU"/>
          </a:p>
        </p:txBody>
      </p:sp>
      <p:sp>
        <p:nvSpPr>
          <p:cNvPr id="78" name="5-конечная звезда 77"/>
          <p:cNvSpPr/>
          <p:nvPr/>
        </p:nvSpPr>
        <p:spPr>
          <a:xfrm>
            <a:off x="15316204" y="7704786"/>
            <a:ext cx="314325" cy="314375"/>
          </a:xfrm>
          <a:prstGeom prst="star5">
            <a:avLst/>
          </a:prstGeom>
        </p:spPr>
        <p:style>
          <a:lnRef idx="1">
            <a:schemeClr val="accent4"/>
          </a:lnRef>
          <a:fillRef idx="2">
            <a:schemeClr val="accent4"/>
          </a:fillRef>
          <a:effectRef idx="1">
            <a:schemeClr val="accent4"/>
          </a:effectRef>
          <a:fontRef idx="minor">
            <a:schemeClr val="dk1"/>
          </a:fontRef>
        </p:style>
        <p:txBody>
          <a:bodyPr lIns="137160" tIns="68580" rIns="137160" bIns="68580" rtlCol="0" anchor="ctr"/>
          <a:lstStyle/>
          <a:p>
            <a:pPr algn="ctr"/>
            <a:endParaRPr lang="ru-RU"/>
          </a:p>
        </p:txBody>
      </p:sp>
      <p:grpSp>
        <p:nvGrpSpPr>
          <p:cNvPr id="51" name="Группа 50"/>
          <p:cNvGrpSpPr/>
          <p:nvPr/>
        </p:nvGrpSpPr>
        <p:grpSpPr>
          <a:xfrm>
            <a:off x="10233745" y="1562345"/>
            <a:ext cx="2360250" cy="1154340"/>
            <a:chOff x="6599614" y="940473"/>
            <a:chExt cx="1476375" cy="654230"/>
          </a:xfrm>
          <a:noFill/>
        </p:grpSpPr>
        <p:sp>
          <p:nvSpPr>
            <p:cNvPr id="52" name="Скругленная прямоугольная выноска 51"/>
            <p:cNvSpPr/>
            <p:nvPr/>
          </p:nvSpPr>
          <p:spPr>
            <a:xfrm>
              <a:off x="6608936" y="977895"/>
              <a:ext cx="1415532" cy="612648"/>
            </a:xfrm>
            <a:prstGeom prst="wedgeRoundRectCallout">
              <a:avLst>
                <a:gd name="adj1" fmla="val -71952"/>
                <a:gd name="adj2" fmla="val 2325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TextBox 52"/>
            <p:cNvSpPr txBox="1"/>
            <p:nvPr/>
          </p:nvSpPr>
          <p:spPr>
            <a:xfrm>
              <a:off x="6599614" y="940473"/>
              <a:ext cx="1476375" cy="654230"/>
            </a:xfrm>
            <a:prstGeom prst="rect">
              <a:avLst/>
            </a:prstGeom>
            <a:grpFill/>
          </p:spPr>
          <p:txBody>
            <a:bodyPr wrap="square" rtlCol="0">
              <a:spAutoFit/>
            </a:bodyPr>
            <a:lstStyle/>
            <a:p>
              <a:pPr algn="ctr"/>
              <a:r>
                <a:rPr lang="en-US" sz="1700" b="1" dirty="0"/>
                <a:t>July 30, 2018</a:t>
              </a:r>
            </a:p>
            <a:p>
              <a:pPr algn="ctr"/>
              <a:r>
                <a:rPr lang="en-US" sz="1700" dirty="0"/>
                <a:t>Preliminary draft </a:t>
              </a:r>
              <a:r>
                <a:rPr lang="en-US" sz="1700" dirty="0" smtClean="0"/>
                <a:t>disseminated </a:t>
              </a:r>
              <a:r>
                <a:rPr lang="en-US" sz="1700" dirty="0"/>
                <a:t>among WG members </a:t>
              </a:r>
              <a:endParaRPr lang="ru-RU" sz="1700" dirty="0"/>
            </a:p>
          </p:txBody>
        </p:sp>
      </p:grpSp>
    </p:spTree>
    <p:extLst>
      <p:ext uri="{BB962C8B-B14F-4D97-AF65-F5344CB8AC3E}">
        <p14:creationId xmlns:p14="http://schemas.microsoft.com/office/powerpoint/2010/main" val="2743189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4E3FDB7E-E078-D44D-92E3-9A671D900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57283" y="267922"/>
            <a:ext cx="880272" cy="903127"/>
          </a:xfrm>
          <a:prstGeom prst="rect">
            <a:avLst/>
          </a:prstGeom>
        </p:spPr>
      </p:pic>
      <p:sp>
        <p:nvSpPr>
          <p:cNvPr id="10" name="TextBox 9">
            <a:extLst>
              <a:ext uri="{FF2B5EF4-FFF2-40B4-BE49-F238E27FC236}">
                <a16:creationId xmlns:a16="http://schemas.microsoft.com/office/drawing/2014/main" id="{3018372D-0A58-9A40-AE6C-8E24D24CC548}"/>
              </a:ext>
            </a:extLst>
          </p:cNvPr>
          <p:cNvSpPr txBox="1"/>
          <p:nvPr/>
        </p:nvSpPr>
        <p:spPr>
          <a:xfrm>
            <a:off x="17044098" y="497864"/>
            <a:ext cx="340158" cy="461665"/>
          </a:xfrm>
          <a:prstGeom prst="rect">
            <a:avLst/>
          </a:prstGeom>
          <a:noFill/>
        </p:spPr>
        <p:txBody>
          <a:bodyPr wrap="none" rtlCol="0" anchor="ctr" anchorCtr="0">
            <a:spAutoFit/>
          </a:bodyPr>
          <a:lstStyle/>
          <a:p>
            <a:r>
              <a:rPr lang="en-US" sz="2400" dirty="0">
                <a:solidFill>
                  <a:schemeClr val="tx1">
                    <a:lumMod val="95000"/>
                    <a:lumOff val="5000"/>
                  </a:schemeClr>
                </a:solidFill>
              </a:rPr>
              <a:t>6</a:t>
            </a:r>
            <a:endParaRPr lang="ru-RU" sz="2400" dirty="0">
              <a:solidFill>
                <a:schemeClr val="tx1">
                  <a:lumMod val="95000"/>
                  <a:lumOff val="5000"/>
                </a:schemeClr>
              </a:solidFill>
            </a:endParaRPr>
          </a:p>
        </p:txBody>
      </p:sp>
      <p:cxnSp>
        <p:nvCxnSpPr>
          <p:cNvPr id="11" name="Прямая соединительная линия 10">
            <a:extLst>
              <a:ext uri="{FF2B5EF4-FFF2-40B4-BE49-F238E27FC236}">
                <a16:creationId xmlns:a16="http://schemas.microsoft.com/office/drawing/2014/main" id="{9D16ECB5-0FC2-8A48-9940-7C7FF1D143CE}"/>
              </a:ext>
            </a:extLst>
          </p:cNvPr>
          <p:cNvCxnSpPr/>
          <p:nvPr/>
        </p:nvCxnSpPr>
        <p:spPr>
          <a:xfrm>
            <a:off x="0" y="1617964"/>
            <a:ext cx="1828034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pic>
        <p:nvPicPr>
          <p:cNvPr id="15" name="Рисунок 14">
            <a:extLst>
              <a:ext uri="{FF2B5EF4-FFF2-40B4-BE49-F238E27FC236}">
                <a16:creationId xmlns:a16="http://schemas.microsoft.com/office/drawing/2014/main" id="{41FAAD02-41AC-D84B-9241-0807FE8F369A}"/>
              </a:ext>
            </a:extLst>
          </p:cNvPr>
          <p:cNvPicPr>
            <a:picLocks noChangeAspect="1"/>
          </p:cNvPicPr>
          <p:nvPr/>
        </p:nvPicPr>
        <p:blipFill>
          <a:blip r:embed="rId3"/>
          <a:stretch>
            <a:fillRect/>
          </a:stretch>
        </p:blipFill>
        <p:spPr>
          <a:xfrm>
            <a:off x="395475" y="85558"/>
            <a:ext cx="1760743" cy="1347044"/>
          </a:xfrm>
          <a:prstGeom prst="rect">
            <a:avLst/>
          </a:prstGeom>
        </p:spPr>
      </p:pic>
      <p:sp>
        <p:nvSpPr>
          <p:cNvPr id="16" name="Прямоугольник 15"/>
          <p:cNvSpPr/>
          <p:nvPr/>
        </p:nvSpPr>
        <p:spPr>
          <a:xfrm>
            <a:off x="3157010" y="365287"/>
            <a:ext cx="11966320" cy="1200329"/>
          </a:xfrm>
          <a:prstGeom prst="rect">
            <a:avLst/>
          </a:prstGeom>
        </p:spPr>
        <p:txBody>
          <a:bodyPr wrap="square">
            <a:spAutoFit/>
          </a:bodyPr>
          <a:lstStyle/>
          <a:p>
            <a:pPr lvl="0" algn="ctr"/>
            <a:r>
              <a:rPr lang="en-US" sz="3600" b="1" dirty="0" smtClean="0"/>
              <a:t>GUIDANCE </a:t>
            </a:r>
            <a:r>
              <a:rPr lang="en-US" sz="3600" b="1" dirty="0"/>
              <a:t>ON AUDIT OF RELIABILITY OF MACROECONOMIC </a:t>
            </a:r>
            <a:r>
              <a:rPr lang="en-US" sz="3600" b="1" dirty="0" smtClean="0"/>
              <a:t>FORECASTS</a:t>
            </a:r>
            <a:endParaRPr lang="en-US" sz="3600" b="1" dirty="0"/>
          </a:p>
        </p:txBody>
      </p:sp>
      <p:sp>
        <p:nvSpPr>
          <p:cNvPr id="17" name="Прямоугольник 16"/>
          <p:cNvSpPr/>
          <p:nvPr/>
        </p:nvSpPr>
        <p:spPr>
          <a:xfrm>
            <a:off x="6340774" y="2304300"/>
            <a:ext cx="10703323" cy="3724096"/>
          </a:xfrm>
          <a:prstGeom prst="rect">
            <a:avLst/>
          </a:prstGeom>
        </p:spPr>
        <p:txBody>
          <a:bodyPr wrap="square">
            <a:spAutoFit/>
          </a:bodyPr>
          <a:lstStyle/>
          <a:p>
            <a:pPr marL="571500" indent="-571500" algn="just">
              <a:spcAft>
                <a:spcPts val="2400"/>
              </a:spcAft>
              <a:buFont typeface="Arial" panose="020B0604020202020204" pitchFamily="34" charset="0"/>
              <a:buChar char="•"/>
              <a:defRPr/>
            </a:pPr>
            <a:r>
              <a:rPr lang="en-US" sz="3600" dirty="0">
                <a:solidFill>
                  <a:schemeClr val="tx1">
                    <a:lumMod val="65000"/>
                    <a:lumOff val="35000"/>
                  </a:schemeClr>
                </a:solidFill>
                <a:cs typeface="Times New Roman" pitchFamily="18" charset="0"/>
              </a:rPr>
              <a:t>The quality level of the Guidance is supposed to be </a:t>
            </a:r>
            <a:r>
              <a:rPr lang="en-US" sz="3600" dirty="0">
                <a:solidFill>
                  <a:srgbClr val="F60023"/>
                </a:solidFill>
              </a:rPr>
              <a:t>QA-1</a:t>
            </a:r>
            <a:r>
              <a:rPr lang="en-US" sz="3600" dirty="0">
                <a:solidFill>
                  <a:schemeClr val="tx1">
                    <a:lumMod val="65000"/>
                    <a:lumOff val="35000"/>
                  </a:schemeClr>
                </a:solidFill>
                <a:cs typeface="Times New Roman" pitchFamily="18" charset="0"/>
              </a:rPr>
              <a:t> which implies that </a:t>
            </a:r>
            <a:r>
              <a:rPr lang="en-US" sz="3600" dirty="0" smtClean="0">
                <a:solidFill>
                  <a:schemeClr val="tx1">
                    <a:lumMod val="65000"/>
                    <a:lumOff val="35000"/>
                  </a:schemeClr>
                </a:solidFill>
                <a:cs typeface="Times New Roman" pitchFamily="18" charset="0"/>
              </a:rPr>
              <a:t>products’ quality assurance </a:t>
            </a:r>
            <a:r>
              <a:rPr lang="en-US" sz="3600" dirty="0">
                <a:solidFill>
                  <a:schemeClr val="tx1">
                    <a:lumMod val="65000"/>
                    <a:lumOff val="35000"/>
                  </a:schemeClr>
                </a:solidFill>
                <a:cs typeface="Times New Roman" pitchFamily="18" charset="0"/>
              </a:rPr>
              <a:t>processes </a:t>
            </a:r>
            <a:r>
              <a:rPr lang="en-US" sz="3600" dirty="0" smtClean="0">
                <a:solidFill>
                  <a:schemeClr val="tx1">
                    <a:lumMod val="65000"/>
                    <a:lumOff val="35000"/>
                  </a:schemeClr>
                </a:solidFill>
                <a:cs typeface="Times New Roman" pitchFamily="18" charset="0"/>
              </a:rPr>
              <a:t>will be </a:t>
            </a:r>
            <a:r>
              <a:rPr lang="en-US" sz="3600" dirty="0" smtClean="0">
                <a:solidFill>
                  <a:srgbClr val="FF0000"/>
                </a:solidFill>
                <a:cs typeface="Times New Roman" pitchFamily="18" charset="0"/>
              </a:rPr>
              <a:t>broadly </a:t>
            </a:r>
            <a:r>
              <a:rPr lang="en-US" sz="3600" dirty="0">
                <a:solidFill>
                  <a:srgbClr val="FF0000"/>
                </a:solidFill>
                <a:cs typeface="Times New Roman" pitchFamily="18" charset="0"/>
              </a:rPr>
              <a:t>equivalent to INTOSAI due </a:t>
            </a:r>
            <a:r>
              <a:rPr lang="en-US" sz="3600" dirty="0" smtClean="0">
                <a:solidFill>
                  <a:srgbClr val="FF0000"/>
                </a:solidFill>
                <a:cs typeface="Times New Roman" pitchFamily="18" charset="0"/>
              </a:rPr>
              <a:t>process</a:t>
            </a:r>
            <a:r>
              <a:rPr lang="en-US" sz="3600" dirty="0">
                <a:solidFill>
                  <a:schemeClr val="tx1">
                    <a:lumMod val="65000"/>
                    <a:lumOff val="35000"/>
                  </a:schemeClr>
                </a:solidFill>
                <a:cs typeface="Times New Roman" pitchFamily="18" charset="0"/>
              </a:rPr>
              <a:t> </a:t>
            </a:r>
            <a:r>
              <a:rPr lang="en-US" sz="3600" dirty="0" smtClean="0">
                <a:solidFill>
                  <a:schemeClr val="tx1">
                    <a:lumMod val="65000"/>
                    <a:lumOff val="35000"/>
                  </a:schemeClr>
                </a:solidFill>
                <a:cs typeface="Times New Roman" pitchFamily="18" charset="0"/>
              </a:rPr>
              <a:t>and include </a:t>
            </a:r>
            <a:r>
              <a:rPr lang="en-US" sz="3600" dirty="0">
                <a:solidFill>
                  <a:schemeClr val="tx1">
                    <a:lumMod val="65000"/>
                    <a:lumOff val="35000"/>
                  </a:schemeClr>
                </a:solidFill>
                <a:cs typeface="Times New Roman" pitchFamily="18" charset="0"/>
              </a:rPr>
              <a:t>a period of transparent public exposure</a:t>
            </a:r>
            <a:r>
              <a:rPr lang="en-US" sz="3600" dirty="0" smtClean="0">
                <a:solidFill>
                  <a:schemeClr val="tx1">
                    <a:lumMod val="65000"/>
                    <a:lumOff val="35000"/>
                  </a:schemeClr>
                </a:solidFill>
                <a:cs typeface="Times New Roman" pitchFamily="18" charset="0"/>
              </a:rPr>
              <a:t>.</a:t>
            </a:r>
          </a:p>
          <a:p>
            <a:pPr algn="just">
              <a:defRPr/>
            </a:pPr>
            <a:r>
              <a:rPr lang="en-US" sz="3600" dirty="0">
                <a:solidFill>
                  <a:schemeClr val="tx1">
                    <a:lumMod val="65000"/>
                    <a:lumOff val="35000"/>
                  </a:schemeClr>
                </a:solidFill>
                <a:cs typeface="Times New Roman" pitchFamily="18" charset="0"/>
              </a:rPr>
              <a:t>	</a:t>
            </a:r>
            <a:r>
              <a:rPr lang="en-US" sz="3600" dirty="0" smtClean="0">
                <a:solidFill>
                  <a:schemeClr val="tx1">
                    <a:lumMod val="65000"/>
                    <a:lumOff val="35000"/>
                  </a:schemeClr>
                </a:solidFill>
                <a:cs typeface="Times New Roman" pitchFamily="18" charset="0"/>
              </a:rPr>
              <a:t>		</a:t>
            </a:r>
            <a:r>
              <a:rPr lang="en-US" sz="3600" dirty="0">
                <a:solidFill>
                  <a:schemeClr val="tx1">
                    <a:lumMod val="65000"/>
                    <a:lumOff val="35000"/>
                  </a:schemeClr>
                </a:solidFill>
                <a:cs typeface="Times New Roman" pitchFamily="18" charset="0"/>
              </a:rPr>
              <a:t>	</a:t>
            </a:r>
          </a:p>
        </p:txBody>
      </p:sp>
      <p:grpSp>
        <p:nvGrpSpPr>
          <p:cNvPr id="4" name="Группа 3"/>
          <p:cNvGrpSpPr/>
          <p:nvPr/>
        </p:nvGrpSpPr>
        <p:grpSpPr>
          <a:xfrm>
            <a:off x="3157007" y="1706007"/>
            <a:ext cx="2402409" cy="3380236"/>
            <a:chOff x="3157007" y="1706007"/>
            <a:chExt cx="2402409" cy="3380236"/>
          </a:xfrm>
        </p:grpSpPr>
        <p:sp>
          <p:nvSpPr>
            <p:cNvPr id="12" name="TextBox 11">
              <a:extLst>
                <a:ext uri="{FF2B5EF4-FFF2-40B4-BE49-F238E27FC236}">
                  <a16:creationId xmlns:a16="http://schemas.microsoft.com/office/drawing/2014/main" id="{AC350D50-D144-4968-9D3B-17CC81494DD7}"/>
                </a:ext>
              </a:extLst>
            </p:cNvPr>
            <p:cNvSpPr txBox="1">
              <a:spLocks/>
            </p:cNvSpPr>
            <p:nvPr/>
          </p:nvSpPr>
          <p:spPr>
            <a:xfrm>
              <a:off x="3157009" y="1706007"/>
              <a:ext cx="2402407" cy="3380236"/>
            </a:xfrm>
            <a:prstGeom prst="rect">
              <a:avLst/>
            </a:prstGeom>
            <a:solidFill>
              <a:schemeClr val="bg1"/>
            </a:solidFill>
          </p:spPr>
          <p:txBody>
            <a:bodyPr wrap="square" rtlCol="0">
              <a:noAutofit/>
            </a:bodyPr>
            <a:lstStyle/>
            <a:p>
              <a:endParaRPr lang="en-US" sz="900" dirty="0" smtClean="0"/>
            </a:p>
            <a:p>
              <a:endParaRPr lang="en-US" sz="900" dirty="0"/>
            </a:p>
            <a:p>
              <a:endParaRPr lang="en-US" sz="900" dirty="0" smtClean="0"/>
            </a:p>
            <a:p>
              <a:endParaRPr lang="en-US" sz="900" dirty="0"/>
            </a:p>
            <a:p>
              <a:endParaRPr lang="en-US" sz="900" dirty="0" smtClean="0"/>
            </a:p>
            <a:p>
              <a:endParaRPr lang="en-US" sz="900" dirty="0"/>
            </a:p>
            <a:p>
              <a:endParaRPr lang="en-US" sz="900" dirty="0" smtClean="0"/>
            </a:p>
            <a:p>
              <a:r>
                <a:rPr lang="en-US" dirty="0" smtClean="0"/>
                <a:t>Quality </a:t>
              </a:r>
              <a:r>
                <a:rPr lang="en-US" dirty="0"/>
                <a:t>assuring INTOSAI public goods that are developed and published outside the Due process</a:t>
              </a:r>
              <a:endParaRPr lang="ru-RU" dirty="0"/>
            </a:p>
          </p:txBody>
        </p:sp>
        <p:pic>
          <p:nvPicPr>
            <p:cNvPr id="3" name="Рисунок 2"/>
            <p:cNvPicPr>
              <a:picLocks noChangeAspect="1"/>
            </p:cNvPicPr>
            <p:nvPr/>
          </p:nvPicPr>
          <p:blipFill>
            <a:blip r:embed="rId4"/>
            <a:stretch>
              <a:fillRect/>
            </a:stretch>
          </p:blipFill>
          <p:spPr>
            <a:xfrm>
              <a:off x="3157007" y="4241614"/>
              <a:ext cx="2402407" cy="808137"/>
            </a:xfrm>
            <a:prstGeom prst="rect">
              <a:avLst/>
            </a:prstGeom>
          </p:spPr>
        </p:pic>
      </p:grpSp>
      <p:graphicFrame>
        <p:nvGraphicFramePr>
          <p:cNvPr id="14" name="Таблица 13"/>
          <p:cNvGraphicFramePr>
            <a:graphicFrameLocks noGrp="1"/>
          </p:cNvGraphicFramePr>
          <p:nvPr>
            <p:extLst>
              <p:ext uri="{D42A27DB-BD31-4B8C-83A1-F6EECF244321}">
                <p14:modId xmlns:p14="http://schemas.microsoft.com/office/powerpoint/2010/main" val="3613393585"/>
              </p:ext>
            </p:extLst>
          </p:nvPr>
        </p:nvGraphicFramePr>
        <p:xfrm>
          <a:off x="1595193" y="6028396"/>
          <a:ext cx="14395160" cy="3360804"/>
        </p:xfrm>
        <a:graphic>
          <a:graphicData uri="http://schemas.openxmlformats.org/drawingml/2006/table">
            <a:tbl>
              <a:tblPr firstRow="1" bandRow="1">
                <a:tableStyleId>{5C22544A-7EE6-4342-B048-85BDC9FD1C3A}</a:tableStyleId>
              </a:tblPr>
              <a:tblGrid>
                <a:gridCol w="3084018">
                  <a:extLst>
                    <a:ext uri="{9D8B030D-6E8A-4147-A177-3AD203B41FA5}">
                      <a16:colId xmlns:a16="http://schemas.microsoft.com/office/drawing/2014/main" val="20000"/>
                    </a:ext>
                  </a:extLst>
                </a:gridCol>
                <a:gridCol w="559500">
                  <a:extLst>
                    <a:ext uri="{9D8B030D-6E8A-4147-A177-3AD203B41FA5}">
                      <a16:colId xmlns:a16="http://schemas.microsoft.com/office/drawing/2014/main" val="20001"/>
                    </a:ext>
                  </a:extLst>
                </a:gridCol>
                <a:gridCol w="533475">
                  <a:extLst>
                    <a:ext uri="{9D8B030D-6E8A-4147-A177-3AD203B41FA5}">
                      <a16:colId xmlns:a16="http://schemas.microsoft.com/office/drawing/2014/main" val="20002"/>
                    </a:ext>
                  </a:extLst>
                </a:gridCol>
                <a:gridCol w="516410">
                  <a:extLst>
                    <a:ext uri="{9D8B030D-6E8A-4147-A177-3AD203B41FA5}">
                      <a16:colId xmlns:a16="http://schemas.microsoft.com/office/drawing/2014/main" val="20003"/>
                    </a:ext>
                  </a:extLst>
                </a:gridCol>
                <a:gridCol w="558801">
                  <a:extLst>
                    <a:ext uri="{9D8B030D-6E8A-4147-A177-3AD203B41FA5}">
                      <a16:colId xmlns:a16="http://schemas.microsoft.com/office/drawing/2014/main" val="20004"/>
                    </a:ext>
                  </a:extLst>
                </a:gridCol>
                <a:gridCol w="495300">
                  <a:extLst>
                    <a:ext uri="{9D8B030D-6E8A-4147-A177-3AD203B41FA5}">
                      <a16:colId xmlns:a16="http://schemas.microsoft.com/office/drawing/2014/main" val="20005"/>
                    </a:ext>
                  </a:extLst>
                </a:gridCol>
                <a:gridCol w="495300">
                  <a:extLst>
                    <a:ext uri="{9D8B030D-6E8A-4147-A177-3AD203B41FA5}">
                      <a16:colId xmlns:a16="http://schemas.microsoft.com/office/drawing/2014/main" val="20006"/>
                    </a:ext>
                  </a:extLst>
                </a:gridCol>
                <a:gridCol w="520700">
                  <a:extLst>
                    <a:ext uri="{9D8B030D-6E8A-4147-A177-3AD203B41FA5}">
                      <a16:colId xmlns:a16="http://schemas.microsoft.com/office/drawing/2014/main" val="20007"/>
                    </a:ext>
                  </a:extLst>
                </a:gridCol>
                <a:gridCol w="508001">
                  <a:extLst>
                    <a:ext uri="{9D8B030D-6E8A-4147-A177-3AD203B41FA5}">
                      <a16:colId xmlns:a16="http://schemas.microsoft.com/office/drawing/2014/main" val="20008"/>
                    </a:ext>
                  </a:extLst>
                </a:gridCol>
                <a:gridCol w="546099">
                  <a:extLst>
                    <a:ext uri="{9D8B030D-6E8A-4147-A177-3AD203B41FA5}">
                      <a16:colId xmlns:a16="http://schemas.microsoft.com/office/drawing/2014/main" val="20009"/>
                    </a:ext>
                  </a:extLst>
                </a:gridCol>
                <a:gridCol w="533400">
                  <a:extLst>
                    <a:ext uri="{9D8B030D-6E8A-4147-A177-3AD203B41FA5}">
                      <a16:colId xmlns:a16="http://schemas.microsoft.com/office/drawing/2014/main" val="20010"/>
                    </a:ext>
                  </a:extLst>
                </a:gridCol>
                <a:gridCol w="495300">
                  <a:extLst>
                    <a:ext uri="{9D8B030D-6E8A-4147-A177-3AD203B41FA5}">
                      <a16:colId xmlns:a16="http://schemas.microsoft.com/office/drawing/2014/main" val="20011"/>
                    </a:ext>
                  </a:extLst>
                </a:gridCol>
                <a:gridCol w="533400">
                  <a:extLst>
                    <a:ext uri="{9D8B030D-6E8A-4147-A177-3AD203B41FA5}">
                      <a16:colId xmlns:a16="http://schemas.microsoft.com/office/drawing/2014/main" val="20012"/>
                    </a:ext>
                  </a:extLst>
                </a:gridCol>
                <a:gridCol w="571500">
                  <a:extLst>
                    <a:ext uri="{9D8B030D-6E8A-4147-A177-3AD203B41FA5}">
                      <a16:colId xmlns:a16="http://schemas.microsoft.com/office/drawing/2014/main" val="20013"/>
                    </a:ext>
                  </a:extLst>
                </a:gridCol>
                <a:gridCol w="495300">
                  <a:extLst>
                    <a:ext uri="{9D8B030D-6E8A-4147-A177-3AD203B41FA5}">
                      <a16:colId xmlns:a16="http://schemas.microsoft.com/office/drawing/2014/main" val="20014"/>
                    </a:ext>
                  </a:extLst>
                </a:gridCol>
                <a:gridCol w="584201">
                  <a:extLst>
                    <a:ext uri="{9D8B030D-6E8A-4147-A177-3AD203B41FA5}">
                      <a16:colId xmlns:a16="http://schemas.microsoft.com/office/drawing/2014/main" val="20015"/>
                    </a:ext>
                  </a:extLst>
                </a:gridCol>
                <a:gridCol w="508001">
                  <a:extLst>
                    <a:ext uri="{9D8B030D-6E8A-4147-A177-3AD203B41FA5}">
                      <a16:colId xmlns:a16="http://schemas.microsoft.com/office/drawing/2014/main" val="20016"/>
                    </a:ext>
                  </a:extLst>
                </a:gridCol>
                <a:gridCol w="609600">
                  <a:extLst>
                    <a:ext uri="{9D8B030D-6E8A-4147-A177-3AD203B41FA5}">
                      <a16:colId xmlns:a16="http://schemas.microsoft.com/office/drawing/2014/main" val="20017"/>
                    </a:ext>
                  </a:extLst>
                </a:gridCol>
                <a:gridCol w="495300">
                  <a:extLst>
                    <a:ext uri="{9D8B030D-6E8A-4147-A177-3AD203B41FA5}">
                      <a16:colId xmlns:a16="http://schemas.microsoft.com/office/drawing/2014/main" val="20018"/>
                    </a:ext>
                  </a:extLst>
                </a:gridCol>
                <a:gridCol w="622299">
                  <a:extLst>
                    <a:ext uri="{9D8B030D-6E8A-4147-A177-3AD203B41FA5}">
                      <a16:colId xmlns:a16="http://schemas.microsoft.com/office/drawing/2014/main" val="20019"/>
                    </a:ext>
                  </a:extLst>
                </a:gridCol>
                <a:gridCol w="584201">
                  <a:extLst>
                    <a:ext uri="{9D8B030D-6E8A-4147-A177-3AD203B41FA5}">
                      <a16:colId xmlns:a16="http://schemas.microsoft.com/office/drawing/2014/main" val="20020"/>
                    </a:ext>
                  </a:extLst>
                </a:gridCol>
                <a:gridCol w="545054">
                  <a:extLst>
                    <a:ext uri="{9D8B030D-6E8A-4147-A177-3AD203B41FA5}">
                      <a16:colId xmlns:a16="http://schemas.microsoft.com/office/drawing/2014/main" val="20021"/>
                    </a:ext>
                  </a:extLst>
                </a:gridCol>
              </a:tblGrid>
              <a:tr h="754496">
                <a:tc>
                  <a:txBody>
                    <a:bodyPr/>
                    <a:lstStyle/>
                    <a:p>
                      <a:endParaRPr lang="ru-RU" sz="41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a:r>
                        <a:rPr lang="en-US" sz="2100" dirty="0">
                          <a:solidFill>
                            <a:schemeClr val="tx1"/>
                          </a:solidFill>
                        </a:rPr>
                        <a:t>2019</a:t>
                      </a:r>
                      <a:endParaRPr lang="ru-RU" sz="2100" dirty="0">
                        <a:solidFill>
                          <a:schemeClr val="tx1"/>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12">
                  <a:txBody>
                    <a:bodyPr/>
                    <a:lstStyle/>
                    <a:p>
                      <a:pPr algn="ctr"/>
                      <a:r>
                        <a:rPr lang="en-US" sz="2100" dirty="0">
                          <a:solidFill>
                            <a:schemeClr val="tx1"/>
                          </a:solidFill>
                        </a:rPr>
                        <a:t>2020</a:t>
                      </a:r>
                      <a:endParaRPr lang="ru-RU" sz="2100" dirty="0">
                        <a:solidFill>
                          <a:schemeClr val="tx1"/>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a:r>
                        <a:rPr lang="en-US" sz="2100" dirty="0">
                          <a:solidFill>
                            <a:schemeClr val="tx1"/>
                          </a:solidFill>
                        </a:rPr>
                        <a:t>2021</a:t>
                      </a:r>
                      <a:endParaRPr lang="ru-RU" sz="2100" dirty="0">
                        <a:solidFill>
                          <a:schemeClr val="tx1"/>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7248">
                <a:tc>
                  <a:txBody>
                    <a:bodyPr/>
                    <a:lstStyle/>
                    <a:p>
                      <a:endParaRPr lang="ru-RU" sz="16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a:solidFill>
                            <a:schemeClr val="dk1"/>
                          </a:solidFill>
                          <a:latin typeface="+mn-lt"/>
                          <a:ea typeface="+mn-ea"/>
                          <a:cs typeface="+mn-cs"/>
                        </a:rPr>
                        <a:t>Sep</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b="1" dirty="0"/>
                        <a:t>Oct</a:t>
                      </a:r>
                      <a:endParaRPr lang="ru-RU" sz="1100" b="1"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a:solidFill>
                            <a:schemeClr val="dk1"/>
                          </a:solidFill>
                          <a:latin typeface="+mn-lt"/>
                          <a:ea typeface="+mn-ea"/>
                          <a:cs typeface="+mn-cs"/>
                        </a:rPr>
                        <a:t>Nov</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a:solidFill>
                            <a:schemeClr val="dk1"/>
                          </a:solidFill>
                          <a:latin typeface="+mn-lt"/>
                          <a:ea typeface="+mn-ea"/>
                          <a:cs typeface="+mn-cs"/>
                        </a:rPr>
                        <a:t>Dec</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a:solidFill>
                            <a:schemeClr val="dk1"/>
                          </a:solidFill>
                          <a:latin typeface="+mn-lt"/>
                          <a:ea typeface="+mn-ea"/>
                          <a:cs typeface="+mn-cs"/>
                        </a:rPr>
                        <a:t>Jan</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a:solidFill>
                            <a:schemeClr val="dk1"/>
                          </a:solidFill>
                          <a:latin typeface="+mn-lt"/>
                          <a:ea typeface="+mn-ea"/>
                          <a:cs typeface="+mn-cs"/>
                        </a:rPr>
                        <a:t>Feb</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a:solidFill>
                            <a:schemeClr val="dk1"/>
                          </a:solidFill>
                          <a:latin typeface="+mn-lt"/>
                          <a:ea typeface="+mn-ea"/>
                          <a:cs typeface="+mn-cs"/>
                        </a:rPr>
                        <a:t>Mar</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a:solidFill>
                            <a:schemeClr val="dk1"/>
                          </a:solidFill>
                          <a:latin typeface="+mn-lt"/>
                          <a:ea typeface="+mn-ea"/>
                          <a:cs typeface="+mn-cs"/>
                        </a:rPr>
                        <a:t>Apr</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a:solidFill>
                            <a:schemeClr val="dk1"/>
                          </a:solidFill>
                          <a:latin typeface="+mn-lt"/>
                          <a:ea typeface="+mn-ea"/>
                          <a:cs typeface="+mn-cs"/>
                        </a:rPr>
                        <a:t>May</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a:solidFill>
                            <a:schemeClr val="dk1"/>
                          </a:solidFill>
                          <a:latin typeface="+mn-lt"/>
                          <a:ea typeface="+mn-ea"/>
                          <a:cs typeface="+mn-cs"/>
                        </a:rPr>
                        <a:t>Jun</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a:solidFill>
                            <a:schemeClr val="dk1"/>
                          </a:solidFill>
                          <a:latin typeface="+mn-lt"/>
                          <a:ea typeface="+mn-ea"/>
                          <a:cs typeface="+mn-cs"/>
                        </a:rPr>
                        <a:t>Jul</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a:solidFill>
                            <a:schemeClr val="dk1"/>
                          </a:solidFill>
                          <a:latin typeface="+mn-lt"/>
                          <a:ea typeface="+mn-ea"/>
                          <a:cs typeface="+mn-cs"/>
                        </a:rPr>
                        <a:t>Aug</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a:solidFill>
                            <a:schemeClr val="dk1"/>
                          </a:solidFill>
                          <a:latin typeface="+mn-lt"/>
                          <a:ea typeface="+mn-ea"/>
                          <a:cs typeface="+mn-cs"/>
                        </a:rPr>
                        <a:t>Sep</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a:solidFill>
                            <a:schemeClr val="dk1"/>
                          </a:solidFill>
                          <a:latin typeface="+mn-lt"/>
                          <a:ea typeface="+mn-ea"/>
                          <a:cs typeface="+mn-cs"/>
                        </a:rPr>
                        <a:t>Oct</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a:solidFill>
                            <a:schemeClr val="dk1"/>
                          </a:solidFill>
                          <a:latin typeface="+mn-lt"/>
                          <a:ea typeface="+mn-ea"/>
                          <a:cs typeface="+mn-cs"/>
                        </a:rPr>
                        <a:t>Nov</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a:solidFill>
                            <a:schemeClr val="dk1"/>
                          </a:solidFill>
                          <a:latin typeface="+mn-lt"/>
                          <a:ea typeface="+mn-ea"/>
                          <a:cs typeface="+mn-cs"/>
                        </a:rPr>
                        <a:t>Dec</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a:solidFill>
                            <a:schemeClr val="dk1"/>
                          </a:solidFill>
                          <a:latin typeface="+mn-lt"/>
                          <a:ea typeface="+mn-ea"/>
                          <a:cs typeface="+mn-cs"/>
                        </a:rPr>
                        <a:t>Jan</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a:solidFill>
                            <a:schemeClr val="dk1"/>
                          </a:solidFill>
                          <a:latin typeface="+mn-lt"/>
                          <a:ea typeface="+mn-ea"/>
                          <a:cs typeface="+mn-cs"/>
                        </a:rPr>
                        <a:t>Feb</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a:solidFill>
                            <a:schemeClr val="dk1"/>
                          </a:solidFill>
                          <a:latin typeface="+mn-lt"/>
                          <a:ea typeface="+mn-ea"/>
                          <a:cs typeface="+mn-cs"/>
                        </a:rPr>
                        <a:t>Mar</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a:solidFill>
                            <a:schemeClr val="dk1"/>
                          </a:solidFill>
                          <a:latin typeface="+mn-lt"/>
                          <a:ea typeface="+mn-ea"/>
                          <a:cs typeface="+mn-cs"/>
                        </a:rPr>
                        <a:t>Apr</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a:solidFill>
                            <a:schemeClr val="dk1"/>
                          </a:solidFill>
                          <a:latin typeface="+mn-lt"/>
                          <a:ea typeface="+mn-ea"/>
                          <a:cs typeface="+mn-cs"/>
                        </a:rPr>
                        <a:t>May</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65816">
                <a:tc>
                  <a:txBody>
                    <a:bodyPr/>
                    <a:lstStyle/>
                    <a:p>
                      <a:pPr marL="0" algn="l" defTabSz="914400" rtl="0" eaLnBrk="1" latinLnBrk="0" hangingPunct="1"/>
                      <a:r>
                        <a:rPr lang="en-US" sz="1500" b="1" kern="1200" dirty="0">
                          <a:solidFill>
                            <a:schemeClr val="dk1"/>
                          </a:solidFill>
                          <a:latin typeface="+mn-lt"/>
                          <a:ea typeface="+mn-ea"/>
                          <a:cs typeface="+mn-cs"/>
                        </a:rPr>
                        <a:t>Survey among INTOSAI members</a:t>
                      </a: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5D68"/>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5D68"/>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5D68"/>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5D68"/>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65816">
                <a:tc>
                  <a:txBody>
                    <a:bodyPr/>
                    <a:lstStyle/>
                    <a:p>
                      <a:pPr marL="0" algn="l" defTabSz="914400" rtl="0" eaLnBrk="1" latinLnBrk="0" hangingPunct="1"/>
                      <a:r>
                        <a:rPr lang="en-US" sz="1500" b="1" kern="1200" dirty="0">
                          <a:solidFill>
                            <a:schemeClr val="dk1"/>
                          </a:solidFill>
                          <a:latin typeface="+mn-lt"/>
                          <a:ea typeface="+mn-ea"/>
                          <a:cs typeface="+mn-cs"/>
                        </a:rPr>
                        <a:t>Exposure draft development</a:t>
                      </a: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5D68"/>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5D68"/>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5D68"/>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5D68"/>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65816">
                <a:tc>
                  <a:txBody>
                    <a:bodyPr/>
                    <a:lstStyle/>
                    <a:p>
                      <a:pPr marL="0" algn="l" defTabSz="914400" rtl="0" eaLnBrk="1" latinLnBrk="0" hangingPunct="1"/>
                      <a:r>
                        <a:rPr lang="en-US" sz="1500" b="1" kern="1200" dirty="0">
                          <a:solidFill>
                            <a:schemeClr val="dk1"/>
                          </a:solidFill>
                          <a:latin typeface="+mn-lt"/>
                          <a:ea typeface="+mn-ea"/>
                          <a:cs typeface="+mn-cs"/>
                        </a:rPr>
                        <a:t>Exposure period</a:t>
                      </a: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5D68"/>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5D68"/>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5D68"/>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5D68"/>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65816">
                <a:tc>
                  <a:txBody>
                    <a:bodyPr/>
                    <a:lstStyle/>
                    <a:p>
                      <a:pPr marL="0" algn="l" defTabSz="914400" rtl="0" eaLnBrk="1" latinLnBrk="0" hangingPunct="1"/>
                      <a:r>
                        <a:rPr lang="en-US" sz="1500" b="1" kern="1200" dirty="0">
                          <a:solidFill>
                            <a:schemeClr val="dk1"/>
                          </a:solidFill>
                          <a:latin typeface="+mn-lt"/>
                          <a:ea typeface="+mn-ea"/>
                          <a:cs typeface="+mn-cs"/>
                        </a:rPr>
                        <a:t>Endorsement version</a:t>
                      </a:r>
                      <a:endParaRPr lang="ru-RU" sz="15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5D68"/>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5D68"/>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5D68"/>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77248">
                <a:tc rowSpan="2">
                  <a:txBody>
                    <a:bodyPr/>
                    <a:lstStyle/>
                    <a:p>
                      <a:pPr marL="0" algn="l" defTabSz="914400" rtl="0" eaLnBrk="1" latinLnBrk="0" hangingPunct="1"/>
                      <a:r>
                        <a:rPr lang="en-US" sz="1400" b="1" kern="1200" dirty="0">
                          <a:solidFill>
                            <a:schemeClr val="dk1"/>
                          </a:solidFill>
                          <a:latin typeface="+mn-lt"/>
                          <a:ea typeface="+mn-ea"/>
                          <a:cs typeface="+mn-cs"/>
                        </a:rPr>
                        <a:t>Final Pronouncement</a:t>
                      </a:r>
                      <a:endParaRPr lang="ru-RU" sz="14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5D68"/>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5D68"/>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5D68"/>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77248">
                <a:tc vMerge="1">
                  <a:txBody>
                    <a:bodyPr/>
                    <a:lstStyle/>
                    <a:p>
                      <a:endParaRPr lang="ru-RU"/>
                    </a:p>
                  </a:txBody>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
        <p:nvSpPr>
          <p:cNvPr id="18" name="Скругленная прямоугольная выноска 17"/>
          <p:cNvSpPr/>
          <p:nvPr/>
        </p:nvSpPr>
        <p:spPr>
          <a:xfrm>
            <a:off x="5120884" y="5012910"/>
            <a:ext cx="1587500" cy="801109"/>
          </a:xfrm>
          <a:prstGeom prst="wedgeRoundRectCallout">
            <a:avLst>
              <a:gd name="adj1" fmla="val -62796"/>
              <a:gd name="adj2" fmla="val 21717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r>
              <a:rPr lang="en-US" sz="1500" b="1" dirty="0">
                <a:solidFill>
                  <a:schemeClr val="tx1"/>
                </a:solidFill>
              </a:rPr>
              <a:t>September 2019,</a:t>
            </a:r>
          </a:p>
          <a:p>
            <a:pPr algn="ctr"/>
            <a:r>
              <a:rPr lang="en-US" sz="1500" dirty="0">
                <a:solidFill>
                  <a:schemeClr val="tx1"/>
                </a:solidFill>
              </a:rPr>
              <a:t>XXIII INCOSAI</a:t>
            </a:r>
            <a:endParaRPr lang="ru-RU" sz="1500" dirty="0">
              <a:solidFill>
                <a:schemeClr val="tx1"/>
              </a:solidFill>
            </a:endParaRPr>
          </a:p>
        </p:txBody>
      </p:sp>
      <p:grpSp>
        <p:nvGrpSpPr>
          <p:cNvPr id="19" name="Группа 18"/>
          <p:cNvGrpSpPr/>
          <p:nvPr/>
        </p:nvGrpSpPr>
        <p:grpSpPr>
          <a:xfrm>
            <a:off x="6640393" y="8378926"/>
            <a:ext cx="2102702" cy="822854"/>
            <a:chOff x="4442029" y="3809420"/>
            <a:chExt cx="1401801" cy="548485"/>
          </a:xfrm>
        </p:grpSpPr>
        <p:sp>
          <p:nvSpPr>
            <p:cNvPr id="20" name="Скругленная прямоугольная выноска 19"/>
            <p:cNvSpPr/>
            <p:nvPr/>
          </p:nvSpPr>
          <p:spPr>
            <a:xfrm rot="10800000">
              <a:off x="4442029" y="3809420"/>
              <a:ext cx="1401801" cy="533990"/>
            </a:xfrm>
            <a:prstGeom prst="wedgeRoundRectCallout">
              <a:avLst>
                <a:gd name="adj1" fmla="val -41503"/>
                <a:gd name="adj2" fmla="val 12680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00" b="1" dirty="0">
                <a:solidFill>
                  <a:schemeClr val="tx1"/>
                </a:solidFill>
              </a:endParaRPr>
            </a:p>
          </p:txBody>
        </p:sp>
        <p:sp>
          <p:nvSpPr>
            <p:cNvPr id="21" name="Прямоугольник 20"/>
            <p:cNvSpPr/>
            <p:nvPr/>
          </p:nvSpPr>
          <p:spPr>
            <a:xfrm>
              <a:off x="4498324" y="3834766"/>
              <a:ext cx="1259010" cy="523139"/>
            </a:xfrm>
            <a:prstGeom prst="rect">
              <a:avLst/>
            </a:prstGeom>
          </p:spPr>
          <p:txBody>
            <a:bodyPr wrap="square">
              <a:spAutoFit/>
            </a:bodyPr>
            <a:lstStyle/>
            <a:p>
              <a:pPr lvl="0" algn="ctr"/>
              <a:r>
                <a:rPr lang="en-US" sz="1500" b="1" dirty="0">
                  <a:solidFill>
                    <a:prstClr val="black"/>
                  </a:solidFill>
                </a:rPr>
                <a:t>April, 2019</a:t>
              </a:r>
            </a:p>
            <a:p>
              <a:pPr lvl="0" algn="ctr"/>
              <a:r>
                <a:rPr lang="en-US" sz="1500" dirty="0">
                  <a:solidFill>
                    <a:prstClr val="black"/>
                  </a:solidFill>
                </a:rPr>
                <a:t>Working group meeting</a:t>
              </a:r>
              <a:endParaRPr lang="ru-RU" sz="1500" dirty="0">
                <a:solidFill>
                  <a:prstClr val="black"/>
                </a:solidFill>
              </a:endParaRPr>
            </a:p>
          </p:txBody>
        </p:sp>
      </p:grpSp>
      <p:grpSp>
        <p:nvGrpSpPr>
          <p:cNvPr id="22" name="Группа 21">
            <a:extLst>
              <a:ext uri="{FF2B5EF4-FFF2-40B4-BE49-F238E27FC236}">
                <a16:creationId xmlns:a16="http://schemas.microsoft.com/office/drawing/2014/main" id="{7F1BECF9-0483-451F-BA89-6F669C5D36A4}"/>
              </a:ext>
            </a:extLst>
          </p:cNvPr>
          <p:cNvGrpSpPr/>
          <p:nvPr/>
        </p:nvGrpSpPr>
        <p:grpSpPr>
          <a:xfrm>
            <a:off x="13024555" y="9356420"/>
            <a:ext cx="2102702" cy="822854"/>
            <a:chOff x="4442029" y="3809420"/>
            <a:chExt cx="1401801" cy="548485"/>
          </a:xfrm>
        </p:grpSpPr>
        <p:sp>
          <p:nvSpPr>
            <p:cNvPr id="23" name="Скругленная прямоугольная выноска 1">
              <a:extLst>
                <a:ext uri="{FF2B5EF4-FFF2-40B4-BE49-F238E27FC236}">
                  <a16:creationId xmlns:a16="http://schemas.microsoft.com/office/drawing/2014/main" id="{92B84ADA-39DB-4E70-8B76-D508446D034C}"/>
                </a:ext>
              </a:extLst>
            </p:cNvPr>
            <p:cNvSpPr/>
            <p:nvPr/>
          </p:nvSpPr>
          <p:spPr>
            <a:xfrm rot="10800000">
              <a:off x="4442029" y="3809420"/>
              <a:ext cx="1401801" cy="533990"/>
            </a:xfrm>
            <a:prstGeom prst="wedgeRoundRectCallout">
              <a:avLst>
                <a:gd name="adj1" fmla="val -41503"/>
                <a:gd name="adj2" fmla="val 12680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00" b="1" dirty="0">
                <a:solidFill>
                  <a:schemeClr val="tx1"/>
                </a:solidFill>
              </a:endParaRPr>
            </a:p>
          </p:txBody>
        </p:sp>
        <p:sp>
          <p:nvSpPr>
            <p:cNvPr id="24" name="Прямоугольник 23">
              <a:extLst>
                <a:ext uri="{FF2B5EF4-FFF2-40B4-BE49-F238E27FC236}">
                  <a16:creationId xmlns:a16="http://schemas.microsoft.com/office/drawing/2014/main" id="{08B9AF17-27EA-4282-8F20-1F558466DDEF}"/>
                </a:ext>
              </a:extLst>
            </p:cNvPr>
            <p:cNvSpPr/>
            <p:nvPr/>
          </p:nvSpPr>
          <p:spPr>
            <a:xfrm>
              <a:off x="4498324" y="3834766"/>
              <a:ext cx="1259010" cy="523139"/>
            </a:xfrm>
            <a:prstGeom prst="rect">
              <a:avLst/>
            </a:prstGeom>
          </p:spPr>
          <p:txBody>
            <a:bodyPr wrap="square">
              <a:spAutoFit/>
            </a:bodyPr>
            <a:lstStyle/>
            <a:p>
              <a:pPr lvl="0" algn="ctr"/>
              <a:r>
                <a:rPr lang="en-US" sz="1500" b="1" dirty="0">
                  <a:solidFill>
                    <a:prstClr val="black"/>
                  </a:solidFill>
                </a:rPr>
                <a:t>April, 2020</a:t>
              </a:r>
            </a:p>
            <a:p>
              <a:pPr lvl="0" algn="ctr"/>
              <a:r>
                <a:rPr lang="en-US" sz="1500" dirty="0">
                  <a:solidFill>
                    <a:prstClr val="black"/>
                  </a:solidFill>
                </a:rPr>
                <a:t>Working group meeting</a:t>
              </a:r>
              <a:endParaRPr lang="ru-RU" sz="1500" dirty="0">
                <a:solidFill>
                  <a:prstClr val="black"/>
                </a:solidFill>
              </a:endParaRPr>
            </a:p>
          </p:txBody>
        </p:sp>
      </p:grpSp>
    </p:spTree>
    <p:extLst>
      <p:ext uri="{BB962C8B-B14F-4D97-AF65-F5344CB8AC3E}">
        <p14:creationId xmlns:p14="http://schemas.microsoft.com/office/powerpoint/2010/main" val="780370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4E3FDB7E-E078-D44D-92E3-9A671D900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57283" y="267922"/>
            <a:ext cx="880272" cy="903127"/>
          </a:xfrm>
          <a:prstGeom prst="rect">
            <a:avLst/>
          </a:prstGeom>
        </p:spPr>
      </p:pic>
      <p:sp>
        <p:nvSpPr>
          <p:cNvPr id="10" name="TextBox 9">
            <a:extLst>
              <a:ext uri="{FF2B5EF4-FFF2-40B4-BE49-F238E27FC236}">
                <a16:creationId xmlns:a16="http://schemas.microsoft.com/office/drawing/2014/main" id="{3018372D-0A58-9A40-AE6C-8E24D24CC548}"/>
              </a:ext>
            </a:extLst>
          </p:cNvPr>
          <p:cNvSpPr txBox="1"/>
          <p:nvPr/>
        </p:nvSpPr>
        <p:spPr>
          <a:xfrm>
            <a:off x="17044098" y="497864"/>
            <a:ext cx="340158" cy="461665"/>
          </a:xfrm>
          <a:prstGeom prst="rect">
            <a:avLst/>
          </a:prstGeom>
          <a:noFill/>
        </p:spPr>
        <p:txBody>
          <a:bodyPr wrap="none" rtlCol="0" anchor="ctr" anchorCtr="0">
            <a:spAutoFit/>
          </a:bodyPr>
          <a:lstStyle/>
          <a:p>
            <a:r>
              <a:rPr lang="en-US" sz="2400" dirty="0">
                <a:solidFill>
                  <a:schemeClr val="tx1">
                    <a:lumMod val="95000"/>
                    <a:lumOff val="5000"/>
                  </a:schemeClr>
                </a:solidFill>
              </a:rPr>
              <a:t>7</a:t>
            </a:r>
            <a:endParaRPr lang="ru-RU" sz="2400" dirty="0">
              <a:solidFill>
                <a:schemeClr val="tx1">
                  <a:lumMod val="95000"/>
                  <a:lumOff val="5000"/>
                </a:schemeClr>
              </a:solidFill>
            </a:endParaRPr>
          </a:p>
        </p:txBody>
      </p:sp>
      <p:cxnSp>
        <p:nvCxnSpPr>
          <p:cNvPr id="11" name="Прямая соединительная линия 10">
            <a:extLst>
              <a:ext uri="{FF2B5EF4-FFF2-40B4-BE49-F238E27FC236}">
                <a16:creationId xmlns:a16="http://schemas.microsoft.com/office/drawing/2014/main" id="{9D16ECB5-0FC2-8A48-9940-7C7FF1D143CE}"/>
              </a:ext>
            </a:extLst>
          </p:cNvPr>
          <p:cNvCxnSpPr/>
          <p:nvPr/>
        </p:nvCxnSpPr>
        <p:spPr>
          <a:xfrm>
            <a:off x="0" y="1617964"/>
            <a:ext cx="1828034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pic>
        <p:nvPicPr>
          <p:cNvPr id="15" name="Рисунок 14">
            <a:extLst>
              <a:ext uri="{FF2B5EF4-FFF2-40B4-BE49-F238E27FC236}">
                <a16:creationId xmlns:a16="http://schemas.microsoft.com/office/drawing/2014/main" id="{41FAAD02-41AC-D84B-9241-0807FE8F369A}"/>
              </a:ext>
            </a:extLst>
          </p:cNvPr>
          <p:cNvPicPr>
            <a:picLocks noChangeAspect="1"/>
          </p:cNvPicPr>
          <p:nvPr/>
        </p:nvPicPr>
        <p:blipFill>
          <a:blip r:embed="rId4"/>
          <a:stretch>
            <a:fillRect/>
          </a:stretch>
        </p:blipFill>
        <p:spPr>
          <a:xfrm>
            <a:off x="395475" y="85558"/>
            <a:ext cx="1760743" cy="1347044"/>
          </a:xfrm>
          <a:prstGeom prst="rect">
            <a:avLst/>
          </a:prstGeom>
        </p:spPr>
      </p:pic>
      <p:sp>
        <p:nvSpPr>
          <p:cNvPr id="16" name="Прямоугольник 15"/>
          <p:cNvSpPr/>
          <p:nvPr/>
        </p:nvSpPr>
        <p:spPr>
          <a:xfrm>
            <a:off x="2305050" y="293886"/>
            <a:ext cx="14452233" cy="1200329"/>
          </a:xfrm>
          <a:prstGeom prst="rect">
            <a:avLst/>
          </a:prstGeom>
        </p:spPr>
        <p:txBody>
          <a:bodyPr wrap="square">
            <a:spAutoFit/>
          </a:bodyPr>
          <a:lstStyle/>
          <a:p>
            <a:pPr algn="ctr"/>
            <a:r>
              <a:rPr lang="en-US" sz="3600" b="1" dirty="0" smtClean="0">
                <a:cs typeface="Times New Roman" pitchFamily="18" charset="0"/>
              </a:rPr>
              <a:t>12th </a:t>
            </a:r>
            <a:r>
              <a:rPr lang="en-US" sz="3600" b="1" dirty="0">
                <a:cs typeface="Times New Roman" pitchFamily="18" charset="0"/>
              </a:rPr>
              <a:t>MEETING OF THE INTOSAI WG ON KNI IN SLOVAKIA (BRATISLAVA) </a:t>
            </a:r>
            <a:endParaRPr lang="en-US" sz="3600" b="1" dirty="0" smtClean="0">
              <a:cs typeface="Times New Roman" pitchFamily="18" charset="0"/>
            </a:endParaRPr>
          </a:p>
          <a:p>
            <a:pPr algn="ctr"/>
            <a:r>
              <a:rPr lang="en-US" sz="3600" b="1" dirty="0" smtClean="0">
                <a:cs typeface="Times New Roman" pitchFamily="18" charset="0"/>
              </a:rPr>
              <a:t>APRIL, 2019</a:t>
            </a:r>
            <a:endParaRPr lang="en-US" sz="3600" b="1" dirty="0">
              <a:cs typeface="Times New Roman" pitchFamily="18" charset="0"/>
            </a:endParaRPr>
          </a:p>
        </p:txBody>
      </p:sp>
      <p:sp>
        <p:nvSpPr>
          <p:cNvPr id="17" name="Прямоугольник 16"/>
          <p:cNvSpPr/>
          <p:nvPr/>
        </p:nvSpPr>
        <p:spPr>
          <a:xfrm>
            <a:off x="2156219" y="2276134"/>
            <a:ext cx="14601064" cy="6863417"/>
          </a:xfrm>
          <a:prstGeom prst="rect">
            <a:avLst/>
          </a:prstGeom>
        </p:spPr>
        <p:txBody>
          <a:bodyPr wrap="square">
            <a:spAutoFit/>
          </a:bodyPr>
          <a:lstStyle/>
          <a:p>
            <a:pPr marL="342900" lvl="1" indent="-342900" algn="just">
              <a:spcAft>
                <a:spcPts val="2400"/>
              </a:spcAft>
              <a:buFont typeface="Arial" pitchFamily="34" charset="0"/>
              <a:buChar char="•"/>
              <a:defRPr/>
            </a:pPr>
            <a:r>
              <a:rPr lang="en-US" sz="3200" dirty="0" smtClean="0">
                <a:solidFill>
                  <a:schemeClr val="tx1">
                    <a:lumMod val="65000"/>
                    <a:lumOff val="35000"/>
                  </a:schemeClr>
                </a:solidFill>
                <a:cs typeface="Times New Roman" pitchFamily="18" charset="0"/>
              </a:rPr>
              <a:t>Delivered progress </a:t>
            </a:r>
            <a:r>
              <a:rPr lang="en-US" sz="3200" dirty="0">
                <a:solidFill>
                  <a:schemeClr val="tx1">
                    <a:lumMod val="65000"/>
                    <a:lumOff val="35000"/>
                  </a:schemeClr>
                </a:solidFill>
                <a:cs typeface="Times New Roman" pitchFamily="18" charset="0"/>
              </a:rPr>
              <a:t>report on the </a:t>
            </a:r>
            <a:r>
              <a:rPr lang="en-US" sz="3200" dirty="0">
                <a:solidFill>
                  <a:srgbClr val="FF0000"/>
                </a:solidFill>
                <a:cs typeface="Times New Roman" pitchFamily="18" charset="0"/>
              </a:rPr>
              <a:t>Guidance on audit of the use and development of key national indicators </a:t>
            </a:r>
            <a:r>
              <a:rPr lang="en-US" sz="3200" dirty="0">
                <a:solidFill>
                  <a:schemeClr val="tx1">
                    <a:lumMod val="65000"/>
                    <a:lumOff val="35000"/>
                  </a:schemeClr>
                </a:solidFill>
                <a:cs typeface="Times New Roman" pitchFamily="18" charset="0"/>
              </a:rPr>
              <a:t>(GUID</a:t>
            </a:r>
            <a:r>
              <a:rPr lang="en-US" sz="3200" dirty="0" smtClean="0">
                <a:solidFill>
                  <a:schemeClr val="tx1">
                    <a:lumMod val="65000"/>
                    <a:lumOff val="35000"/>
                  </a:schemeClr>
                </a:solidFill>
                <a:cs typeface="Times New Roman" pitchFamily="18" charset="0"/>
              </a:rPr>
              <a:t>) </a:t>
            </a:r>
            <a:endParaRPr lang="en-US" sz="3200" dirty="0">
              <a:solidFill>
                <a:schemeClr val="tx1">
                  <a:lumMod val="65000"/>
                  <a:lumOff val="35000"/>
                </a:schemeClr>
              </a:solidFill>
              <a:cs typeface="Times New Roman" pitchFamily="18" charset="0"/>
            </a:endParaRPr>
          </a:p>
          <a:p>
            <a:pPr marL="342900" lvl="1" indent="-342900" algn="just">
              <a:spcAft>
                <a:spcPts val="2400"/>
              </a:spcAft>
              <a:buFont typeface="Arial" pitchFamily="34" charset="0"/>
              <a:buChar char="•"/>
              <a:defRPr/>
            </a:pPr>
            <a:r>
              <a:rPr lang="en-US" sz="3200" dirty="0" smtClean="0">
                <a:solidFill>
                  <a:schemeClr val="tx1">
                    <a:lumMod val="65000"/>
                    <a:lumOff val="35000"/>
                  </a:schemeClr>
                </a:solidFill>
                <a:cs typeface="Times New Roman" pitchFamily="18" charset="0"/>
              </a:rPr>
              <a:t>Presented progress report </a:t>
            </a:r>
            <a:r>
              <a:rPr lang="en-US" sz="3200" dirty="0">
                <a:solidFill>
                  <a:schemeClr val="tx1">
                    <a:lumMod val="65000"/>
                    <a:lumOff val="35000"/>
                  </a:schemeClr>
                </a:solidFill>
                <a:cs typeface="Times New Roman" pitchFamily="18" charset="0"/>
              </a:rPr>
              <a:t>on the </a:t>
            </a:r>
            <a:r>
              <a:rPr lang="en-US" sz="3200" dirty="0">
                <a:solidFill>
                  <a:srgbClr val="FF0000"/>
                </a:solidFill>
                <a:cs typeface="Times New Roman" pitchFamily="18" charset="0"/>
              </a:rPr>
              <a:t>Guidance on audit of reliability of macroeconomic </a:t>
            </a:r>
            <a:r>
              <a:rPr lang="en-US" sz="3200" dirty="0" smtClean="0">
                <a:solidFill>
                  <a:srgbClr val="FF0000"/>
                </a:solidFill>
                <a:cs typeface="Times New Roman" pitchFamily="18" charset="0"/>
              </a:rPr>
              <a:t>forecasts</a:t>
            </a:r>
            <a:endParaRPr lang="en-US" sz="3200" dirty="0">
              <a:solidFill>
                <a:srgbClr val="FF0000"/>
              </a:solidFill>
              <a:cs typeface="Times New Roman" pitchFamily="18" charset="0"/>
            </a:endParaRPr>
          </a:p>
          <a:p>
            <a:pPr marL="342900" lvl="1" indent="-342900" algn="just">
              <a:spcAft>
                <a:spcPts val="2400"/>
              </a:spcAft>
              <a:buFont typeface="Arial" pitchFamily="34" charset="0"/>
              <a:buChar char="•"/>
              <a:defRPr/>
            </a:pPr>
            <a:r>
              <a:rPr lang="en-US" sz="3200" dirty="0" smtClean="0">
                <a:solidFill>
                  <a:schemeClr val="tx1">
                    <a:lumMod val="65000"/>
                    <a:lumOff val="35000"/>
                  </a:schemeClr>
                </a:solidFill>
                <a:cs typeface="Times New Roman" pitchFamily="18" charset="0"/>
              </a:rPr>
              <a:t>Updated on </a:t>
            </a:r>
            <a:r>
              <a:rPr lang="en-US" sz="3200" dirty="0">
                <a:solidFill>
                  <a:srgbClr val="FF0000"/>
                </a:solidFill>
                <a:cs typeface="Times New Roman" pitchFamily="18" charset="0"/>
              </a:rPr>
              <a:t>Congress </a:t>
            </a:r>
            <a:r>
              <a:rPr lang="en-US" sz="3200" dirty="0" smtClean="0">
                <a:solidFill>
                  <a:srgbClr val="FF0000"/>
                </a:solidFill>
                <a:cs typeface="Times New Roman" pitchFamily="18" charset="0"/>
              </a:rPr>
              <a:t>preparation</a:t>
            </a:r>
            <a:endParaRPr lang="en-US" sz="3200" dirty="0">
              <a:solidFill>
                <a:srgbClr val="FF0000"/>
              </a:solidFill>
              <a:cs typeface="Times New Roman" pitchFamily="18" charset="0"/>
            </a:endParaRPr>
          </a:p>
          <a:p>
            <a:pPr marL="342900" lvl="1" indent="-342900" algn="just">
              <a:spcAft>
                <a:spcPts val="2400"/>
              </a:spcAft>
              <a:buFont typeface="Arial" pitchFamily="34" charset="0"/>
              <a:buChar char="•"/>
              <a:defRPr/>
            </a:pPr>
            <a:r>
              <a:rPr lang="en-US" sz="3200" dirty="0" smtClean="0">
                <a:solidFill>
                  <a:schemeClr val="tx1">
                    <a:lumMod val="65000"/>
                    <a:lumOff val="35000"/>
                  </a:schemeClr>
                </a:solidFill>
                <a:cs typeface="Times New Roman" pitchFamily="18" charset="0"/>
              </a:rPr>
              <a:t>Carried out the </a:t>
            </a:r>
            <a:r>
              <a:rPr lang="en-US" sz="3200" dirty="0">
                <a:solidFill>
                  <a:srgbClr val="FF0000"/>
                </a:solidFill>
                <a:cs typeface="Times New Roman" pitchFamily="18" charset="0"/>
              </a:rPr>
              <a:t>Experts Panel </a:t>
            </a:r>
            <a:r>
              <a:rPr lang="en-US" sz="3200" dirty="0">
                <a:solidFill>
                  <a:schemeClr val="tx1">
                    <a:lumMod val="65000"/>
                    <a:lumOff val="35000"/>
                  </a:schemeClr>
                </a:solidFill>
                <a:cs typeface="Times New Roman" pitchFamily="18" charset="0"/>
              </a:rPr>
              <a:t>Round table “Implementation and implications of Key national Indicators in Slovakia and in EU perspective”</a:t>
            </a:r>
            <a:endParaRPr lang="ru-RU" sz="3200" dirty="0">
              <a:solidFill>
                <a:schemeClr val="tx1">
                  <a:lumMod val="65000"/>
                  <a:lumOff val="35000"/>
                </a:schemeClr>
              </a:solidFill>
              <a:cs typeface="Times New Roman" pitchFamily="18" charset="0"/>
            </a:endParaRPr>
          </a:p>
          <a:p>
            <a:pPr marL="342900" lvl="1" indent="-342900" algn="just">
              <a:spcAft>
                <a:spcPts val="2400"/>
              </a:spcAft>
              <a:buFont typeface="Arial" pitchFamily="34" charset="0"/>
              <a:buChar char="•"/>
              <a:defRPr/>
            </a:pPr>
            <a:r>
              <a:rPr lang="en-US" sz="3200" dirty="0" smtClean="0">
                <a:solidFill>
                  <a:schemeClr val="tx1">
                    <a:lumMod val="65000"/>
                    <a:lumOff val="35000"/>
                  </a:schemeClr>
                </a:solidFill>
                <a:cs typeface="Times New Roman" pitchFamily="18" charset="0"/>
              </a:rPr>
              <a:t>Discussed </a:t>
            </a:r>
            <a:r>
              <a:rPr lang="en-US" sz="3200" dirty="0" smtClean="0">
                <a:solidFill>
                  <a:srgbClr val="FF0000"/>
                </a:solidFill>
                <a:cs typeface="Times New Roman" pitchFamily="18" charset="0"/>
              </a:rPr>
              <a:t>WG </a:t>
            </a:r>
            <a:r>
              <a:rPr lang="en-US" sz="3200" dirty="0">
                <a:solidFill>
                  <a:srgbClr val="FF0000"/>
                </a:solidFill>
                <a:cs typeface="Times New Roman" pitchFamily="18" charset="0"/>
              </a:rPr>
              <a:t>activities in the post-Congress </a:t>
            </a:r>
            <a:r>
              <a:rPr lang="en-US" sz="3200" dirty="0" smtClean="0">
                <a:solidFill>
                  <a:srgbClr val="FF0000"/>
                </a:solidFill>
                <a:cs typeface="Times New Roman" pitchFamily="18" charset="0"/>
              </a:rPr>
              <a:t>period</a:t>
            </a:r>
            <a:endParaRPr lang="en-US" sz="3200" dirty="0">
              <a:solidFill>
                <a:srgbClr val="FF0000"/>
              </a:solidFill>
              <a:cs typeface="Times New Roman" pitchFamily="18" charset="0"/>
            </a:endParaRPr>
          </a:p>
          <a:p>
            <a:pPr marL="342900" lvl="1" indent="-342900" algn="just">
              <a:spcAft>
                <a:spcPts val="2400"/>
              </a:spcAft>
              <a:buFont typeface="Arial" pitchFamily="34" charset="0"/>
              <a:buChar char="•"/>
              <a:defRPr/>
            </a:pPr>
            <a:r>
              <a:rPr lang="en-US" sz="3200" dirty="0" smtClean="0">
                <a:solidFill>
                  <a:schemeClr val="tx1">
                    <a:lumMod val="65000"/>
                    <a:lumOff val="35000"/>
                  </a:schemeClr>
                </a:solidFill>
                <a:cs typeface="Times New Roman" pitchFamily="18" charset="0"/>
              </a:rPr>
              <a:t>Approved the </a:t>
            </a:r>
            <a:r>
              <a:rPr lang="en-US" sz="3200" dirty="0">
                <a:solidFill>
                  <a:srgbClr val="FF0000"/>
                </a:solidFill>
                <a:cs typeface="Times New Roman" pitchFamily="18" charset="0"/>
              </a:rPr>
              <a:t>Working Plan </a:t>
            </a:r>
            <a:r>
              <a:rPr lang="en-US" sz="3200" dirty="0">
                <a:solidFill>
                  <a:schemeClr val="tx1">
                    <a:lumMod val="65000"/>
                    <a:lumOff val="35000"/>
                  </a:schemeClr>
                </a:solidFill>
                <a:cs typeface="Times New Roman" pitchFamily="18" charset="0"/>
              </a:rPr>
              <a:t>of INTOSAI Working Group on KNI for </a:t>
            </a:r>
            <a:r>
              <a:rPr lang="en-US" sz="3200" dirty="0" smtClean="0">
                <a:solidFill>
                  <a:schemeClr val="tx1">
                    <a:lumMod val="65000"/>
                    <a:lumOff val="35000"/>
                  </a:schemeClr>
                </a:solidFill>
                <a:cs typeface="Times New Roman" pitchFamily="18" charset="0"/>
              </a:rPr>
              <a:t>2019 </a:t>
            </a:r>
            <a:endParaRPr lang="en-US" sz="3200" dirty="0">
              <a:solidFill>
                <a:schemeClr val="tx1">
                  <a:lumMod val="65000"/>
                  <a:lumOff val="35000"/>
                </a:schemeClr>
              </a:solidFill>
              <a:cs typeface="Times New Roman" pitchFamily="18" charset="0"/>
            </a:endParaRPr>
          </a:p>
          <a:p>
            <a:pPr marL="342900" lvl="1" indent="-342900" algn="just">
              <a:spcAft>
                <a:spcPts val="2400"/>
              </a:spcAft>
              <a:buFont typeface="Arial" pitchFamily="34" charset="0"/>
              <a:buChar char="•"/>
              <a:defRPr/>
            </a:pPr>
            <a:r>
              <a:rPr lang="en-US" sz="3200" dirty="0" smtClean="0">
                <a:solidFill>
                  <a:schemeClr val="tx1">
                    <a:lumMod val="65000"/>
                    <a:lumOff val="35000"/>
                  </a:schemeClr>
                </a:solidFill>
                <a:cs typeface="Times New Roman" pitchFamily="18" charset="0"/>
              </a:rPr>
              <a:t>Presented </a:t>
            </a:r>
            <a:r>
              <a:rPr lang="en-US" sz="3200" dirty="0" smtClean="0">
                <a:solidFill>
                  <a:srgbClr val="FF0000"/>
                </a:solidFill>
                <a:cs typeface="Times New Roman" pitchFamily="18" charset="0"/>
              </a:rPr>
              <a:t>the </a:t>
            </a:r>
            <a:r>
              <a:rPr lang="en-US" sz="3200" dirty="0">
                <a:solidFill>
                  <a:srgbClr val="FF0000"/>
                </a:solidFill>
                <a:cs typeface="Times New Roman" pitchFamily="18" charset="0"/>
              </a:rPr>
              <a:t>venue of the </a:t>
            </a:r>
            <a:r>
              <a:rPr lang="en-US" sz="3200" dirty="0" smtClean="0">
                <a:solidFill>
                  <a:srgbClr val="FF0000"/>
                </a:solidFill>
                <a:cs typeface="Times New Roman" pitchFamily="18" charset="0"/>
              </a:rPr>
              <a:t>next </a:t>
            </a:r>
            <a:r>
              <a:rPr lang="en-US" sz="3200" dirty="0">
                <a:solidFill>
                  <a:srgbClr val="FF0000"/>
                </a:solidFill>
                <a:cs typeface="Times New Roman" pitchFamily="18" charset="0"/>
              </a:rPr>
              <a:t>WG KNI meeting </a:t>
            </a:r>
            <a:r>
              <a:rPr lang="en-US" sz="3200" dirty="0">
                <a:solidFill>
                  <a:schemeClr val="tx1">
                    <a:lumMod val="65000"/>
                    <a:lumOff val="35000"/>
                  </a:schemeClr>
                </a:solidFill>
                <a:cs typeface="Times New Roman" pitchFamily="18" charset="0"/>
              </a:rPr>
              <a:t>(SAI of Belarus</a:t>
            </a:r>
            <a:r>
              <a:rPr lang="en-US" sz="3200" dirty="0" smtClean="0">
                <a:solidFill>
                  <a:schemeClr val="tx1">
                    <a:lumMod val="65000"/>
                    <a:lumOff val="35000"/>
                  </a:schemeClr>
                </a:solidFill>
                <a:cs typeface="Times New Roman" pitchFamily="18" charset="0"/>
              </a:rPr>
              <a:t>)</a:t>
            </a:r>
            <a:endParaRPr lang="en-US" sz="3200" dirty="0">
              <a:solidFill>
                <a:schemeClr val="tx1">
                  <a:lumMod val="65000"/>
                  <a:lumOff val="35000"/>
                </a:schemeClr>
              </a:solidFill>
              <a:cs typeface="Times New Roman" pitchFamily="18" charset="0"/>
            </a:endParaRPr>
          </a:p>
        </p:txBody>
      </p:sp>
    </p:spTree>
    <p:extLst>
      <p:ext uri="{BB962C8B-B14F-4D97-AF65-F5344CB8AC3E}">
        <p14:creationId xmlns:p14="http://schemas.microsoft.com/office/powerpoint/2010/main" val="522200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4E3FDB7E-E078-D44D-92E3-9A671D900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54291" y="252853"/>
            <a:ext cx="880272" cy="903127"/>
          </a:xfrm>
          <a:prstGeom prst="rect">
            <a:avLst/>
          </a:prstGeom>
        </p:spPr>
      </p:pic>
      <p:sp>
        <p:nvSpPr>
          <p:cNvPr id="10" name="TextBox 9">
            <a:extLst>
              <a:ext uri="{FF2B5EF4-FFF2-40B4-BE49-F238E27FC236}">
                <a16:creationId xmlns:a16="http://schemas.microsoft.com/office/drawing/2014/main" id="{3018372D-0A58-9A40-AE6C-8E24D24CC548}"/>
              </a:ext>
            </a:extLst>
          </p:cNvPr>
          <p:cNvSpPr txBox="1"/>
          <p:nvPr/>
        </p:nvSpPr>
        <p:spPr>
          <a:xfrm>
            <a:off x="17044098" y="497864"/>
            <a:ext cx="340158" cy="461665"/>
          </a:xfrm>
          <a:prstGeom prst="rect">
            <a:avLst/>
          </a:prstGeom>
          <a:noFill/>
        </p:spPr>
        <p:txBody>
          <a:bodyPr wrap="none" rtlCol="0" anchor="ctr" anchorCtr="0">
            <a:spAutoFit/>
          </a:bodyPr>
          <a:lstStyle/>
          <a:p>
            <a:r>
              <a:rPr lang="en-US" sz="2400" dirty="0">
                <a:solidFill>
                  <a:schemeClr val="tx1">
                    <a:lumMod val="95000"/>
                    <a:lumOff val="5000"/>
                  </a:schemeClr>
                </a:solidFill>
              </a:rPr>
              <a:t>8</a:t>
            </a:r>
            <a:endParaRPr lang="ru-RU" sz="2400" dirty="0">
              <a:solidFill>
                <a:schemeClr val="tx1">
                  <a:lumMod val="95000"/>
                  <a:lumOff val="5000"/>
                </a:schemeClr>
              </a:solidFill>
            </a:endParaRPr>
          </a:p>
        </p:txBody>
      </p:sp>
      <p:cxnSp>
        <p:nvCxnSpPr>
          <p:cNvPr id="11" name="Прямая соединительная линия 10">
            <a:extLst>
              <a:ext uri="{FF2B5EF4-FFF2-40B4-BE49-F238E27FC236}">
                <a16:creationId xmlns:a16="http://schemas.microsoft.com/office/drawing/2014/main" id="{9D16ECB5-0FC2-8A48-9940-7C7FF1D143CE}"/>
              </a:ext>
            </a:extLst>
          </p:cNvPr>
          <p:cNvCxnSpPr/>
          <p:nvPr/>
        </p:nvCxnSpPr>
        <p:spPr>
          <a:xfrm>
            <a:off x="0" y="1617964"/>
            <a:ext cx="1828034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pic>
        <p:nvPicPr>
          <p:cNvPr id="15" name="Рисунок 14">
            <a:extLst>
              <a:ext uri="{FF2B5EF4-FFF2-40B4-BE49-F238E27FC236}">
                <a16:creationId xmlns:a16="http://schemas.microsoft.com/office/drawing/2014/main" id="{41FAAD02-41AC-D84B-9241-0807FE8F369A}"/>
              </a:ext>
            </a:extLst>
          </p:cNvPr>
          <p:cNvPicPr>
            <a:picLocks noChangeAspect="1"/>
          </p:cNvPicPr>
          <p:nvPr/>
        </p:nvPicPr>
        <p:blipFill>
          <a:blip r:embed="rId4"/>
          <a:stretch>
            <a:fillRect/>
          </a:stretch>
        </p:blipFill>
        <p:spPr>
          <a:xfrm>
            <a:off x="395475" y="85558"/>
            <a:ext cx="1760743" cy="1347044"/>
          </a:xfrm>
          <a:prstGeom prst="rect">
            <a:avLst/>
          </a:prstGeom>
        </p:spPr>
      </p:pic>
      <p:sp>
        <p:nvSpPr>
          <p:cNvPr id="16" name="Прямоугольник 15"/>
          <p:cNvSpPr/>
          <p:nvPr/>
        </p:nvSpPr>
        <p:spPr>
          <a:xfrm>
            <a:off x="2384613" y="555787"/>
            <a:ext cx="13922187" cy="646331"/>
          </a:xfrm>
          <a:prstGeom prst="rect">
            <a:avLst/>
          </a:prstGeom>
        </p:spPr>
        <p:txBody>
          <a:bodyPr wrap="square">
            <a:spAutoFit/>
          </a:bodyPr>
          <a:lstStyle/>
          <a:p>
            <a:pPr algn="ctr"/>
            <a:r>
              <a:rPr lang="en-US" sz="3600" b="1" dirty="0"/>
              <a:t>CONTRIBUTION TO INTOSAI – OECD COOPERATION</a:t>
            </a:r>
          </a:p>
        </p:txBody>
      </p:sp>
      <p:sp>
        <p:nvSpPr>
          <p:cNvPr id="17" name="Прямоугольник 16"/>
          <p:cNvSpPr/>
          <p:nvPr/>
        </p:nvSpPr>
        <p:spPr>
          <a:xfrm>
            <a:off x="2384613" y="3204085"/>
            <a:ext cx="14074587" cy="5816977"/>
          </a:xfrm>
          <a:prstGeom prst="rect">
            <a:avLst/>
          </a:prstGeom>
        </p:spPr>
        <p:txBody>
          <a:bodyPr wrap="square">
            <a:spAutoFit/>
          </a:bodyPr>
          <a:lstStyle/>
          <a:p>
            <a:pPr marL="571500" indent="-571500" algn="just">
              <a:spcAft>
                <a:spcPts val="2400"/>
              </a:spcAft>
              <a:buFont typeface="Arial" panose="020B0604020202020204" pitchFamily="34" charset="0"/>
              <a:buChar char="•"/>
              <a:defRPr/>
            </a:pPr>
            <a:r>
              <a:rPr lang="en-US" sz="3600" b="1" dirty="0" smtClean="0">
                <a:solidFill>
                  <a:srgbClr val="FF0000"/>
                </a:solidFill>
                <a:cs typeface="Times New Roman" pitchFamily="18" charset="0"/>
              </a:rPr>
              <a:t>Developed </a:t>
            </a:r>
            <a:r>
              <a:rPr lang="en-US" sz="3600" b="1" dirty="0">
                <a:solidFill>
                  <a:schemeClr val="tx1">
                    <a:lumMod val="65000"/>
                    <a:lumOff val="35000"/>
                  </a:schemeClr>
                </a:solidFill>
                <a:cs typeface="Times New Roman" pitchFamily="18" charset="0"/>
              </a:rPr>
              <a:t>a</a:t>
            </a:r>
            <a:r>
              <a:rPr lang="ru-RU" sz="3600" b="1" dirty="0" smtClean="0">
                <a:solidFill>
                  <a:schemeClr val="tx1">
                    <a:lumMod val="65000"/>
                    <a:lumOff val="35000"/>
                  </a:schemeClr>
                </a:solidFill>
                <a:cs typeface="Times New Roman" pitchFamily="18" charset="0"/>
              </a:rPr>
              <a:t> </a:t>
            </a:r>
            <a:r>
              <a:rPr lang="en-US" sz="3600" b="1" dirty="0" smtClean="0">
                <a:solidFill>
                  <a:schemeClr val="tx1">
                    <a:lumMod val="65000"/>
                    <a:lumOff val="35000"/>
                  </a:schemeClr>
                </a:solidFill>
                <a:cs typeface="Times New Roman" pitchFamily="18" charset="0"/>
              </a:rPr>
              <a:t>draft </a:t>
            </a:r>
            <a:r>
              <a:rPr lang="en-US" sz="3600" b="1" dirty="0" smtClean="0">
                <a:solidFill>
                  <a:srgbClr val="FF0000"/>
                </a:solidFill>
                <a:cs typeface="Times New Roman" pitchFamily="18" charset="0"/>
              </a:rPr>
              <a:t>updated INTOSAI </a:t>
            </a:r>
            <a:r>
              <a:rPr lang="en-US" sz="3600" b="1" dirty="0">
                <a:solidFill>
                  <a:srgbClr val="FF0000"/>
                </a:solidFill>
                <a:cs typeface="Times New Roman" pitchFamily="18" charset="0"/>
              </a:rPr>
              <a:t>– OECD Memorandum </a:t>
            </a:r>
            <a:r>
              <a:rPr lang="en-US" sz="3600" b="1" dirty="0">
                <a:solidFill>
                  <a:schemeClr val="tx1">
                    <a:lumMod val="65000"/>
                    <a:lumOff val="35000"/>
                  </a:schemeClr>
                </a:solidFill>
                <a:cs typeface="Times New Roman" pitchFamily="18" charset="0"/>
              </a:rPr>
              <a:t>of Understanding (MoU</a:t>
            </a:r>
            <a:r>
              <a:rPr lang="en-US" sz="3600" b="1" dirty="0" smtClean="0">
                <a:solidFill>
                  <a:schemeClr val="tx1">
                    <a:lumMod val="65000"/>
                    <a:lumOff val="35000"/>
                  </a:schemeClr>
                </a:solidFill>
                <a:cs typeface="Times New Roman" pitchFamily="18" charset="0"/>
              </a:rPr>
              <a:t>)</a:t>
            </a:r>
          </a:p>
          <a:p>
            <a:pPr marL="571500" indent="-571500" algn="just">
              <a:spcAft>
                <a:spcPts val="2400"/>
              </a:spcAft>
              <a:buFont typeface="Arial" panose="020B0604020202020204" pitchFamily="34" charset="0"/>
              <a:buChar char="•"/>
              <a:defRPr/>
            </a:pPr>
            <a:endParaRPr lang="en-US" sz="1000" b="1" dirty="0" smtClean="0">
              <a:solidFill>
                <a:schemeClr val="tx1">
                  <a:lumMod val="65000"/>
                  <a:lumOff val="35000"/>
                </a:schemeClr>
              </a:solidFill>
              <a:cs typeface="Times New Roman" pitchFamily="18" charset="0"/>
            </a:endParaRPr>
          </a:p>
          <a:p>
            <a:pPr marL="571500" indent="-571500" algn="just">
              <a:spcAft>
                <a:spcPts val="2400"/>
              </a:spcAft>
              <a:buFont typeface="Arial" panose="020B0604020202020204" pitchFamily="34" charset="0"/>
              <a:buChar char="•"/>
              <a:defRPr/>
            </a:pPr>
            <a:r>
              <a:rPr lang="en-US" sz="3600" b="1" dirty="0" smtClean="0">
                <a:solidFill>
                  <a:srgbClr val="FF0000"/>
                </a:solidFill>
                <a:cs typeface="Times New Roman" pitchFamily="18" charset="0"/>
              </a:rPr>
              <a:t>Submitted</a:t>
            </a:r>
            <a:r>
              <a:rPr lang="en-US" sz="3600" b="1" dirty="0" smtClean="0">
                <a:solidFill>
                  <a:schemeClr val="tx1">
                    <a:lumMod val="65000"/>
                    <a:lumOff val="35000"/>
                  </a:schemeClr>
                </a:solidFill>
                <a:cs typeface="Times New Roman" pitchFamily="18" charset="0"/>
              </a:rPr>
              <a:t> the draft to INTOSAI Regional Organizations and Committees </a:t>
            </a:r>
            <a:r>
              <a:rPr lang="en-US" sz="3600" b="1" dirty="0" smtClean="0">
                <a:solidFill>
                  <a:srgbClr val="FF0000"/>
                </a:solidFill>
                <a:cs typeface="Times New Roman" pitchFamily="18" charset="0"/>
              </a:rPr>
              <a:t>for approval</a:t>
            </a:r>
          </a:p>
          <a:p>
            <a:pPr marL="571500" indent="-571500" algn="just">
              <a:spcAft>
                <a:spcPts val="2400"/>
              </a:spcAft>
              <a:buFont typeface="Arial" panose="020B0604020202020204" pitchFamily="34" charset="0"/>
              <a:buChar char="•"/>
              <a:defRPr/>
            </a:pPr>
            <a:endParaRPr lang="en-US" sz="1000" b="1" dirty="0" smtClean="0">
              <a:solidFill>
                <a:schemeClr val="tx1">
                  <a:lumMod val="65000"/>
                  <a:lumOff val="35000"/>
                </a:schemeClr>
              </a:solidFill>
              <a:cs typeface="Times New Roman" pitchFamily="18" charset="0"/>
            </a:endParaRPr>
          </a:p>
          <a:p>
            <a:pPr marL="571500" indent="-571500" algn="just">
              <a:spcAft>
                <a:spcPts val="2400"/>
              </a:spcAft>
              <a:buFont typeface="Arial" panose="020B0604020202020204" pitchFamily="34" charset="0"/>
              <a:buChar char="•"/>
              <a:defRPr/>
            </a:pPr>
            <a:r>
              <a:rPr lang="en-US" sz="3600" b="1" dirty="0">
                <a:solidFill>
                  <a:schemeClr val="tx1">
                    <a:lumMod val="65000"/>
                    <a:lumOff val="35000"/>
                  </a:schemeClr>
                </a:solidFill>
                <a:cs typeface="Times New Roman" pitchFamily="18" charset="0"/>
              </a:rPr>
              <a:t>The </a:t>
            </a:r>
            <a:r>
              <a:rPr lang="en-US" sz="3600" b="1" dirty="0" smtClean="0">
                <a:solidFill>
                  <a:schemeClr val="tx1">
                    <a:lumMod val="65000"/>
                    <a:lumOff val="35000"/>
                  </a:schemeClr>
                </a:solidFill>
                <a:cs typeface="Times New Roman" pitchFamily="18" charset="0"/>
              </a:rPr>
              <a:t>updated </a:t>
            </a:r>
            <a:r>
              <a:rPr lang="en-US" sz="3600" b="1" dirty="0" smtClean="0">
                <a:solidFill>
                  <a:srgbClr val="FF0000"/>
                </a:solidFill>
                <a:cs typeface="Times New Roman" pitchFamily="18" charset="0"/>
              </a:rPr>
              <a:t>MoU is to be signed at XXIII INCOSAI </a:t>
            </a:r>
            <a:r>
              <a:rPr lang="en-US" sz="3600" b="1" dirty="0" smtClean="0">
                <a:solidFill>
                  <a:schemeClr val="tx1">
                    <a:lumMod val="65000"/>
                    <a:lumOff val="35000"/>
                  </a:schemeClr>
                </a:solidFill>
                <a:cs typeface="Times New Roman" pitchFamily="18" charset="0"/>
              </a:rPr>
              <a:t>in Moscow, September 2019</a:t>
            </a:r>
          </a:p>
          <a:p>
            <a:pPr marL="571500" indent="-571500" algn="just">
              <a:spcAft>
                <a:spcPts val="2400"/>
              </a:spcAft>
              <a:buFont typeface="Arial" panose="020B0604020202020204" pitchFamily="34" charset="0"/>
              <a:buChar char="•"/>
              <a:defRPr/>
            </a:pPr>
            <a:endParaRPr lang="en-US" sz="3600" dirty="0">
              <a:solidFill>
                <a:schemeClr val="tx1">
                  <a:lumMod val="65000"/>
                  <a:lumOff val="35000"/>
                </a:schemeClr>
              </a:solidFill>
              <a:cs typeface="Times New Roman" pitchFamily="18" charset="0"/>
            </a:endParaRPr>
          </a:p>
        </p:txBody>
      </p:sp>
    </p:spTree>
    <p:extLst>
      <p:ext uri="{BB962C8B-B14F-4D97-AF65-F5344CB8AC3E}">
        <p14:creationId xmlns:p14="http://schemas.microsoft.com/office/powerpoint/2010/main" val="550292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4E3FDB7E-E078-D44D-92E3-9A671D900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57283" y="267922"/>
            <a:ext cx="880272" cy="903127"/>
          </a:xfrm>
          <a:prstGeom prst="rect">
            <a:avLst/>
          </a:prstGeom>
        </p:spPr>
      </p:pic>
      <p:sp>
        <p:nvSpPr>
          <p:cNvPr id="10" name="TextBox 9">
            <a:extLst>
              <a:ext uri="{FF2B5EF4-FFF2-40B4-BE49-F238E27FC236}">
                <a16:creationId xmlns:a16="http://schemas.microsoft.com/office/drawing/2014/main" id="{3018372D-0A58-9A40-AE6C-8E24D24CC548}"/>
              </a:ext>
            </a:extLst>
          </p:cNvPr>
          <p:cNvSpPr txBox="1"/>
          <p:nvPr/>
        </p:nvSpPr>
        <p:spPr>
          <a:xfrm>
            <a:off x="17044098" y="497864"/>
            <a:ext cx="340158" cy="461665"/>
          </a:xfrm>
          <a:prstGeom prst="rect">
            <a:avLst/>
          </a:prstGeom>
          <a:noFill/>
        </p:spPr>
        <p:txBody>
          <a:bodyPr wrap="none" rtlCol="0" anchor="ctr" anchorCtr="0">
            <a:spAutoFit/>
          </a:bodyPr>
          <a:lstStyle/>
          <a:p>
            <a:r>
              <a:rPr lang="en-US" sz="2400" dirty="0">
                <a:solidFill>
                  <a:schemeClr val="tx1">
                    <a:lumMod val="95000"/>
                    <a:lumOff val="5000"/>
                  </a:schemeClr>
                </a:solidFill>
              </a:rPr>
              <a:t>9</a:t>
            </a:r>
            <a:endParaRPr lang="ru-RU" sz="2400" dirty="0">
              <a:solidFill>
                <a:schemeClr val="tx1">
                  <a:lumMod val="95000"/>
                  <a:lumOff val="5000"/>
                </a:schemeClr>
              </a:solidFill>
            </a:endParaRPr>
          </a:p>
        </p:txBody>
      </p:sp>
      <p:cxnSp>
        <p:nvCxnSpPr>
          <p:cNvPr id="11" name="Прямая соединительная линия 10">
            <a:extLst>
              <a:ext uri="{FF2B5EF4-FFF2-40B4-BE49-F238E27FC236}">
                <a16:creationId xmlns:a16="http://schemas.microsoft.com/office/drawing/2014/main" id="{9D16ECB5-0FC2-8A48-9940-7C7FF1D143CE}"/>
              </a:ext>
            </a:extLst>
          </p:cNvPr>
          <p:cNvCxnSpPr/>
          <p:nvPr/>
        </p:nvCxnSpPr>
        <p:spPr>
          <a:xfrm>
            <a:off x="0" y="1617964"/>
            <a:ext cx="1828034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pic>
        <p:nvPicPr>
          <p:cNvPr id="15" name="Рисунок 14">
            <a:extLst>
              <a:ext uri="{FF2B5EF4-FFF2-40B4-BE49-F238E27FC236}">
                <a16:creationId xmlns:a16="http://schemas.microsoft.com/office/drawing/2014/main" id="{41FAAD02-41AC-D84B-9241-0807FE8F369A}"/>
              </a:ext>
            </a:extLst>
          </p:cNvPr>
          <p:cNvPicPr>
            <a:picLocks noChangeAspect="1"/>
          </p:cNvPicPr>
          <p:nvPr/>
        </p:nvPicPr>
        <p:blipFill>
          <a:blip r:embed="rId4"/>
          <a:stretch>
            <a:fillRect/>
          </a:stretch>
        </p:blipFill>
        <p:spPr>
          <a:xfrm>
            <a:off x="395475" y="85558"/>
            <a:ext cx="1760743" cy="1347044"/>
          </a:xfrm>
          <a:prstGeom prst="rect">
            <a:avLst/>
          </a:prstGeom>
        </p:spPr>
      </p:pic>
      <p:sp>
        <p:nvSpPr>
          <p:cNvPr id="16" name="Прямоугольник 15"/>
          <p:cNvSpPr/>
          <p:nvPr/>
        </p:nvSpPr>
        <p:spPr>
          <a:xfrm>
            <a:off x="2438400" y="555787"/>
            <a:ext cx="14001750" cy="646331"/>
          </a:xfrm>
          <a:prstGeom prst="rect">
            <a:avLst/>
          </a:prstGeom>
        </p:spPr>
        <p:txBody>
          <a:bodyPr wrap="square">
            <a:spAutoFit/>
          </a:bodyPr>
          <a:lstStyle/>
          <a:p>
            <a:pPr algn="ctr"/>
            <a:r>
              <a:rPr lang="en-US" sz="3600" b="1" dirty="0" smtClean="0"/>
              <a:t>WG ACTIVITIES IN THE POST-CONGRESS PERIOD</a:t>
            </a:r>
          </a:p>
        </p:txBody>
      </p:sp>
      <p:sp>
        <p:nvSpPr>
          <p:cNvPr id="17" name="Прямоугольник 16"/>
          <p:cNvSpPr/>
          <p:nvPr/>
        </p:nvSpPr>
        <p:spPr>
          <a:xfrm>
            <a:off x="2138743" y="2268240"/>
            <a:ext cx="14601064" cy="7232749"/>
          </a:xfrm>
          <a:prstGeom prst="rect">
            <a:avLst/>
          </a:prstGeom>
        </p:spPr>
        <p:txBody>
          <a:bodyPr wrap="square">
            <a:spAutoFit/>
          </a:bodyPr>
          <a:lstStyle/>
          <a:p>
            <a:pPr algn="just">
              <a:spcAft>
                <a:spcPts val="2400"/>
              </a:spcAft>
              <a:defRPr/>
            </a:pPr>
            <a:r>
              <a:rPr lang="en-US" sz="3600" dirty="0" smtClean="0">
                <a:solidFill>
                  <a:schemeClr val="tx1">
                    <a:lumMod val="65000"/>
                    <a:lumOff val="35000"/>
                  </a:schemeClr>
                </a:solidFill>
                <a:cs typeface="Times New Roman" pitchFamily="18" charset="0"/>
              </a:rPr>
              <a:t>Preserving WG relevance and adding new dimension</a:t>
            </a:r>
          </a:p>
          <a:p>
            <a:pPr marL="1028700" lvl="1" indent="-571500" algn="just">
              <a:spcAft>
                <a:spcPts val="2400"/>
              </a:spcAft>
              <a:buFont typeface="Wingdings" pitchFamily="2" charset="2"/>
              <a:buChar char="Ø"/>
              <a:defRPr/>
            </a:pPr>
            <a:r>
              <a:rPr lang="en-US" sz="3600" b="1" dirty="0" smtClean="0">
                <a:solidFill>
                  <a:schemeClr val="tx1">
                    <a:lumMod val="65000"/>
                    <a:lumOff val="35000"/>
                  </a:schemeClr>
                </a:solidFill>
                <a:cs typeface="Times New Roman" pitchFamily="18" charset="0"/>
              </a:rPr>
              <a:t>Renaming </a:t>
            </a:r>
          </a:p>
          <a:p>
            <a:pPr marL="1885950" lvl="1" indent="-571500" algn="just">
              <a:spcAft>
                <a:spcPts val="2400"/>
              </a:spcAft>
              <a:buFont typeface="Wingdings" pitchFamily="2" charset="2"/>
              <a:buChar char="ü"/>
              <a:defRPr/>
            </a:pPr>
            <a:r>
              <a:rPr lang="en-US" sz="3600" dirty="0">
                <a:solidFill>
                  <a:schemeClr val="tx1">
                    <a:lumMod val="65000"/>
                    <a:lumOff val="35000"/>
                  </a:schemeClr>
                </a:solidFill>
                <a:cs typeface="Times New Roman" pitchFamily="18" charset="0"/>
              </a:rPr>
              <a:t>The INTOSAI Working Group on </a:t>
            </a:r>
            <a:r>
              <a:rPr lang="en-US" sz="3600" b="1" dirty="0" smtClean="0">
                <a:solidFill>
                  <a:srgbClr val="FF0000"/>
                </a:solidFill>
              </a:rPr>
              <a:t>Key Sustainable Development Indicators (KSDI)</a:t>
            </a:r>
          </a:p>
          <a:p>
            <a:pPr marL="1028700" lvl="1" indent="-571500" algn="just">
              <a:spcAft>
                <a:spcPts val="2400"/>
              </a:spcAft>
              <a:buFont typeface="Wingdings" pitchFamily="2" charset="2"/>
              <a:buChar char="Ø"/>
              <a:defRPr/>
            </a:pPr>
            <a:r>
              <a:rPr lang="en-US" sz="3600" b="1" dirty="0" smtClean="0">
                <a:solidFill>
                  <a:schemeClr val="tx1">
                    <a:lumMod val="65000"/>
                    <a:lumOff val="35000"/>
                  </a:schemeClr>
                </a:solidFill>
                <a:cs typeface="Times New Roman" pitchFamily="18" charset="0"/>
              </a:rPr>
              <a:t>Updating activities</a:t>
            </a:r>
            <a:endParaRPr lang="en-US" sz="3600" b="1" dirty="0">
              <a:solidFill>
                <a:schemeClr val="tx1">
                  <a:lumMod val="65000"/>
                  <a:lumOff val="35000"/>
                </a:schemeClr>
              </a:solidFill>
              <a:cs typeface="Times New Roman" pitchFamily="18" charset="0"/>
            </a:endParaRPr>
          </a:p>
          <a:p>
            <a:pPr marL="1885950" lvl="1" indent="-571500" algn="just">
              <a:spcAft>
                <a:spcPts val="2400"/>
              </a:spcAft>
              <a:buFont typeface="Wingdings" pitchFamily="2" charset="2"/>
              <a:buChar char="ü"/>
              <a:defRPr/>
            </a:pPr>
            <a:r>
              <a:rPr lang="en-US" sz="3600" b="1" dirty="0">
                <a:solidFill>
                  <a:srgbClr val="FF0000"/>
                </a:solidFill>
              </a:rPr>
              <a:t>INTOSAI Strategic Goals</a:t>
            </a:r>
          </a:p>
          <a:p>
            <a:pPr marL="1885950" lvl="1" indent="-571500" algn="just">
              <a:spcAft>
                <a:spcPts val="2400"/>
              </a:spcAft>
              <a:buFont typeface="Wingdings" pitchFamily="2" charset="2"/>
              <a:buChar char="ü"/>
              <a:defRPr/>
            </a:pPr>
            <a:r>
              <a:rPr lang="en-US" sz="3600" b="1" dirty="0">
                <a:solidFill>
                  <a:srgbClr val="FF0000"/>
                </a:solidFill>
              </a:rPr>
              <a:t>KNI</a:t>
            </a:r>
          </a:p>
          <a:p>
            <a:pPr marL="1885950" lvl="1" indent="-571500" algn="just">
              <a:spcAft>
                <a:spcPts val="2400"/>
              </a:spcAft>
              <a:buFont typeface="Wingdings" pitchFamily="2" charset="2"/>
              <a:buChar char="ü"/>
              <a:defRPr/>
            </a:pPr>
            <a:r>
              <a:rPr lang="en-US" sz="3600" b="1" dirty="0">
                <a:solidFill>
                  <a:srgbClr val="FF0000"/>
                </a:solidFill>
              </a:rPr>
              <a:t>SDG Agenda</a:t>
            </a:r>
          </a:p>
          <a:p>
            <a:pPr marL="1028700" lvl="1" indent="-571500" algn="just">
              <a:spcAft>
                <a:spcPts val="2400"/>
              </a:spcAft>
              <a:buFont typeface="Wingdings" pitchFamily="2" charset="2"/>
              <a:buChar char="Ø"/>
              <a:defRPr/>
            </a:pPr>
            <a:r>
              <a:rPr lang="en-US" sz="3600" b="1" dirty="0" smtClean="0">
                <a:solidFill>
                  <a:schemeClr val="tx1">
                    <a:lumMod val="65000"/>
                    <a:lumOff val="35000"/>
                  </a:schemeClr>
                </a:solidFill>
                <a:cs typeface="Times New Roman" pitchFamily="18" charset="0"/>
              </a:rPr>
              <a:t>Enhancing Terms </a:t>
            </a:r>
            <a:r>
              <a:rPr lang="en-US" sz="3600" b="1" dirty="0">
                <a:solidFill>
                  <a:schemeClr val="tx1">
                    <a:lumMod val="65000"/>
                    <a:lumOff val="35000"/>
                  </a:schemeClr>
                </a:solidFill>
                <a:cs typeface="Times New Roman" pitchFamily="18" charset="0"/>
              </a:rPr>
              <a:t>of </a:t>
            </a:r>
            <a:r>
              <a:rPr lang="en-US" sz="3600" b="1" dirty="0" smtClean="0">
                <a:solidFill>
                  <a:schemeClr val="tx1">
                    <a:lumMod val="65000"/>
                    <a:lumOff val="35000"/>
                  </a:schemeClr>
                </a:solidFill>
                <a:cs typeface="Times New Roman" pitchFamily="18" charset="0"/>
              </a:rPr>
              <a:t>Reference</a:t>
            </a:r>
            <a:endParaRPr lang="ru-RU" sz="3600" b="1" dirty="0">
              <a:solidFill>
                <a:schemeClr val="tx1">
                  <a:lumMod val="65000"/>
                  <a:lumOff val="35000"/>
                </a:schemeClr>
              </a:solidFill>
              <a:cs typeface="Times New Roman" pitchFamily="18" charset="0"/>
            </a:endParaRPr>
          </a:p>
        </p:txBody>
      </p:sp>
    </p:spTree>
    <p:extLst>
      <p:ext uri="{BB962C8B-B14F-4D97-AF65-F5344CB8AC3E}">
        <p14:creationId xmlns:p14="http://schemas.microsoft.com/office/powerpoint/2010/main" val="3596752122"/>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1743</TotalTime>
  <Words>738</Words>
  <Application>Microsoft Office PowerPoint</Application>
  <PresentationFormat>Произвольный</PresentationFormat>
  <Paragraphs>207</Paragraphs>
  <Slides>12</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Arial</vt:lpstr>
      <vt:lpstr>Calibri</vt:lpstr>
      <vt:lpstr>Calibri Light</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Microsoft Office User</dc:creator>
  <cp:lastModifiedBy>Ивасечко Мария Александровна</cp:lastModifiedBy>
  <cp:revision>115</cp:revision>
  <cp:lastPrinted>2019-06-10T07:47:49Z</cp:lastPrinted>
  <dcterms:created xsi:type="dcterms:W3CDTF">2019-02-05T06:32:05Z</dcterms:created>
  <dcterms:modified xsi:type="dcterms:W3CDTF">2019-06-10T11:08:39Z</dcterms:modified>
</cp:coreProperties>
</file>